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75" r:id="rId4"/>
    <p:sldId id="274" r:id="rId5"/>
    <p:sldId id="257" r:id="rId6"/>
    <p:sldId id="258" r:id="rId7"/>
    <p:sldId id="259" r:id="rId8"/>
    <p:sldId id="260" r:id="rId9"/>
    <p:sldId id="261" r:id="rId10"/>
    <p:sldId id="262" r:id="rId11"/>
    <p:sldId id="265" r:id="rId12"/>
    <p:sldId id="263" r:id="rId13"/>
    <p:sldId id="264" r:id="rId14"/>
    <p:sldId id="266" r:id="rId15"/>
    <p:sldId id="267" r:id="rId16"/>
    <p:sldId id="268" r:id="rId17"/>
    <p:sldId id="269" r:id="rId18"/>
    <p:sldId id="270" r:id="rId19"/>
    <p:sldId id="272" r:id="rId20"/>
    <p:sldId id="281" r:id="rId21"/>
    <p:sldId id="282" r:id="rId22"/>
    <p:sldId id="283"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570"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A71B17-9C44-4E55-8081-616E2CD28949}" type="datetimeFigureOut">
              <a:rPr lang="en-US" smtClean="0"/>
              <a:pPr/>
              <a:t>04-11-2022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99494-FC53-4D28-A5DB-67EE732E91DE}" type="slidenum">
              <a:rPr lang="en-US" smtClean="0"/>
              <a:pPr/>
              <a:t>‹#›</a:t>
            </a:fld>
            <a:endParaRPr lang="en-US"/>
          </a:p>
        </p:txBody>
      </p:sp>
    </p:spTree>
    <p:extLst>
      <p:ext uri="{BB962C8B-B14F-4D97-AF65-F5344CB8AC3E}">
        <p14:creationId xmlns:p14="http://schemas.microsoft.com/office/powerpoint/2010/main" xmlns="" val="77299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71B17-9C44-4E55-8081-616E2CD28949}" type="datetimeFigureOut">
              <a:rPr lang="en-US" smtClean="0"/>
              <a:pPr/>
              <a:t>04-11-2022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99494-FC53-4D28-A5DB-67EE732E91DE}" type="slidenum">
              <a:rPr lang="en-US" smtClean="0"/>
              <a:pPr/>
              <a:t>‹#›</a:t>
            </a:fld>
            <a:endParaRPr lang="en-US"/>
          </a:p>
        </p:txBody>
      </p:sp>
    </p:spTree>
    <p:extLst>
      <p:ext uri="{BB962C8B-B14F-4D97-AF65-F5344CB8AC3E}">
        <p14:creationId xmlns:p14="http://schemas.microsoft.com/office/powerpoint/2010/main" xmlns="" val="411411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71B17-9C44-4E55-8081-616E2CD28949}" type="datetimeFigureOut">
              <a:rPr lang="en-US" smtClean="0"/>
              <a:pPr/>
              <a:t>04-11-2022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99494-FC53-4D28-A5DB-67EE732E91DE}" type="slidenum">
              <a:rPr lang="en-US" smtClean="0"/>
              <a:pPr/>
              <a:t>‹#›</a:t>
            </a:fld>
            <a:endParaRPr lang="en-US"/>
          </a:p>
        </p:txBody>
      </p:sp>
    </p:spTree>
    <p:extLst>
      <p:ext uri="{BB962C8B-B14F-4D97-AF65-F5344CB8AC3E}">
        <p14:creationId xmlns:p14="http://schemas.microsoft.com/office/powerpoint/2010/main" xmlns="" val="1704435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71B17-9C44-4E55-8081-616E2CD28949}" type="datetimeFigureOut">
              <a:rPr lang="en-US" smtClean="0"/>
              <a:pPr/>
              <a:t>04-11-2022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99494-FC53-4D28-A5DB-67EE732E91DE}" type="slidenum">
              <a:rPr lang="en-US" smtClean="0"/>
              <a:pPr/>
              <a:t>‹#›</a:t>
            </a:fld>
            <a:endParaRPr lang="en-US"/>
          </a:p>
        </p:txBody>
      </p:sp>
    </p:spTree>
    <p:extLst>
      <p:ext uri="{BB962C8B-B14F-4D97-AF65-F5344CB8AC3E}">
        <p14:creationId xmlns:p14="http://schemas.microsoft.com/office/powerpoint/2010/main" xmlns="" val="67468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A71B17-9C44-4E55-8081-616E2CD28949}" type="datetimeFigureOut">
              <a:rPr lang="en-US" smtClean="0"/>
              <a:pPr/>
              <a:t>04-11-2022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99494-FC53-4D28-A5DB-67EE732E91DE}" type="slidenum">
              <a:rPr lang="en-US" smtClean="0"/>
              <a:pPr/>
              <a:t>‹#›</a:t>
            </a:fld>
            <a:endParaRPr lang="en-US"/>
          </a:p>
        </p:txBody>
      </p:sp>
    </p:spTree>
    <p:extLst>
      <p:ext uri="{BB962C8B-B14F-4D97-AF65-F5344CB8AC3E}">
        <p14:creationId xmlns:p14="http://schemas.microsoft.com/office/powerpoint/2010/main" xmlns="" val="490551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A71B17-9C44-4E55-8081-616E2CD28949}" type="datetimeFigureOut">
              <a:rPr lang="en-US" smtClean="0"/>
              <a:pPr/>
              <a:t>04-11-2022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99494-FC53-4D28-A5DB-67EE732E91DE}" type="slidenum">
              <a:rPr lang="en-US" smtClean="0"/>
              <a:pPr/>
              <a:t>‹#›</a:t>
            </a:fld>
            <a:endParaRPr lang="en-US"/>
          </a:p>
        </p:txBody>
      </p:sp>
    </p:spTree>
    <p:extLst>
      <p:ext uri="{BB962C8B-B14F-4D97-AF65-F5344CB8AC3E}">
        <p14:creationId xmlns:p14="http://schemas.microsoft.com/office/powerpoint/2010/main" xmlns="" val="34823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A71B17-9C44-4E55-8081-616E2CD28949}" type="datetimeFigureOut">
              <a:rPr lang="en-US" smtClean="0"/>
              <a:pPr/>
              <a:t>04-11-2022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B99494-FC53-4D28-A5DB-67EE732E91DE}" type="slidenum">
              <a:rPr lang="en-US" smtClean="0"/>
              <a:pPr/>
              <a:t>‹#›</a:t>
            </a:fld>
            <a:endParaRPr lang="en-US"/>
          </a:p>
        </p:txBody>
      </p:sp>
    </p:spTree>
    <p:extLst>
      <p:ext uri="{BB962C8B-B14F-4D97-AF65-F5344CB8AC3E}">
        <p14:creationId xmlns:p14="http://schemas.microsoft.com/office/powerpoint/2010/main" xmlns="" val="793742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A71B17-9C44-4E55-8081-616E2CD28949}" type="datetimeFigureOut">
              <a:rPr lang="en-US" smtClean="0"/>
              <a:pPr/>
              <a:t>04-11-2022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B99494-FC53-4D28-A5DB-67EE732E91DE}" type="slidenum">
              <a:rPr lang="en-US" smtClean="0"/>
              <a:pPr/>
              <a:t>‹#›</a:t>
            </a:fld>
            <a:endParaRPr lang="en-US"/>
          </a:p>
        </p:txBody>
      </p:sp>
    </p:spTree>
    <p:extLst>
      <p:ext uri="{BB962C8B-B14F-4D97-AF65-F5344CB8AC3E}">
        <p14:creationId xmlns:p14="http://schemas.microsoft.com/office/powerpoint/2010/main" xmlns="" val="243115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71B17-9C44-4E55-8081-616E2CD28949}" type="datetimeFigureOut">
              <a:rPr lang="en-US" smtClean="0"/>
              <a:pPr/>
              <a:t>04-11-2022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B99494-FC53-4D28-A5DB-67EE732E91DE}" type="slidenum">
              <a:rPr lang="en-US" smtClean="0"/>
              <a:pPr/>
              <a:t>‹#›</a:t>
            </a:fld>
            <a:endParaRPr lang="en-US"/>
          </a:p>
        </p:txBody>
      </p:sp>
    </p:spTree>
    <p:extLst>
      <p:ext uri="{BB962C8B-B14F-4D97-AF65-F5344CB8AC3E}">
        <p14:creationId xmlns:p14="http://schemas.microsoft.com/office/powerpoint/2010/main" xmlns="" val="197605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71B17-9C44-4E55-8081-616E2CD28949}" type="datetimeFigureOut">
              <a:rPr lang="en-US" smtClean="0"/>
              <a:pPr/>
              <a:t>04-11-2022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99494-FC53-4D28-A5DB-67EE732E91DE}" type="slidenum">
              <a:rPr lang="en-US" smtClean="0"/>
              <a:pPr/>
              <a:t>‹#›</a:t>
            </a:fld>
            <a:endParaRPr lang="en-US"/>
          </a:p>
        </p:txBody>
      </p:sp>
    </p:spTree>
    <p:extLst>
      <p:ext uri="{BB962C8B-B14F-4D97-AF65-F5344CB8AC3E}">
        <p14:creationId xmlns:p14="http://schemas.microsoft.com/office/powerpoint/2010/main" xmlns="" val="2324442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71B17-9C44-4E55-8081-616E2CD28949}" type="datetimeFigureOut">
              <a:rPr lang="en-US" smtClean="0"/>
              <a:pPr/>
              <a:t>04-11-2022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99494-FC53-4D28-A5DB-67EE732E91DE}" type="slidenum">
              <a:rPr lang="en-US" smtClean="0"/>
              <a:pPr/>
              <a:t>‹#›</a:t>
            </a:fld>
            <a:endParaRPr lang="en-US"/>
          </a:p>
        </p:txBody>
      </p:sp>
    </p:spTree>
    <p:extLst>
      <p:ext uri="{BB962C8B-B14F-4D97-AF65-F5344CB8AC3E}">
        <p14:creationId xmlns:p14="http://schemas.microsoft.com/office/powerpoint/2010/main" xmlns="" val="1351487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71B17-9C44-4E55-8081-616E2CD28949}" type="datetimeFigureOut">
              <a:rPr lang="en-US" smtClean="0"/>
              <a:pPr/>
              <a:t>04-11-2022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99494-FC53-4D28-A5DB-67EE732E91DE}" type="slidenum">
              <a:rPr lang="en-US" smtClean="0"/>
              <a:pPr/>
              <a:t>‹#›</a:t>
            </a:fld>
            <a:endParaRPr lang="en-US"/>
          </a:p>
        </p:txBody>
      </p:sp>
    </p:spTree>
    <p:extLst>
      <p:ext uri="{BB962C8B-B14F-4D97-AF65-F5344CB8AC3E}">
        <p14:creationId xmlns:p14="http://schemas.microsoft.com/office/powerpoint/2010/main" xmlns="" val="3164060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60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6543" y="732744"/>
            <a:ext cx="9818914" cy="5392512"/>
          </a:xfrm>
        </p:spPr>
        <p:txBody>
          <a:bodyPr>
            <a:prstTxWarp prst="textArchUp">
              <a:avLst/>
            </a:prstTxWarp>
            <a:normAutofit/>
          </a:bodyPr>
          <a:lstStyle/>
          <a:p>
            <a:r>
              <a:rPr lang="en-US" sz="8000" dirty="0" err="1" smtClean="0">
                <a:solidFill>
                  <a:srgbClr val="FF0000"/>
                </a:solidFill>
                <a:latin typeface="Mongolian Baiti" panose="03000500000000000000" pitchFamily="66" charset="0"/>
                <a:cs typeface="Mongolian Baiti" panose="03000500000000000000" pitchFamily="66" charset="0"/>
              </a:rPr>
              <a:t>Chào</a:t>
            </a:r>
            <a:r>
              <a:rPr lang="en-US" sz="8000" dirty="0" smtClean="0">
                <a:solidFill>
                  <a:srgbClr val="FF0000"/>
                </a:solidFill>
                <a:latin typeface="Mongolian Baiti" panose="03000500000000000000" pitchFamily="66" charset="0"/>
                <a:cs typeface="Mongolian Baiti" panose="03000500000000000000" pitchFamily="66" charset="0"/>
              </a:rPr>
              <a:t> </a:t>
            </a:r>
            <a:r>
              <a:rPr lang="en-US" sz="8000" dirty="0" err="1" smtClean="0">
                <a:solidFill>
                  <a:srgbClr val="FF0000"/>
                </a:solidFill>
                <a:latin typeface="Mongolian Baiti" panose="03000500000000000000" pitchFamily="66" charset="0"/>
                <a:cs typeface="Mongolian Baiti" panose="03000500000000000000" pitchFamily="66" charset="0"/>
              </a:rPr>
              <a:t>các</a:t>
            </a:r>
            <a:r>
              <a:rPr lang="en-US" sz="8000" dirty="0" smtClean="0">
                <a:solidFill>
                  <a:srgbClr val="FF0000"/>
                </a:solidFill>
                <a:latin typeface="Mongolian Baiti" panose="03000500000000000000" pitchFamily="66" charset="0"/>
                <a:cs typeface="Mongolian Baiti" panose="03000500000000000000" pitchFamily="66" charset="0"/>
              </a:rPr>
              <a:t> con </a:t>
            </a:r>
            <a:r>
              <a:rPr lang="en-US" sz="8000" dirty="0" err="1" smtClean="0">
                <a:solidFill>
                  <a:srgbClr val="FF0000"/>
                </a:solidFill>
                <a:latin typeface="Mongolian Baiti" panose="03000500000000000000" pitchFamily="66" charset="0"/>
                <a:cs typeface="Mongolian Baiti" panose="03000500000000000000" pitchFamily="66" charset="0"/>
              </a:rPr>
              <a:t>đến</a:t>
            </a:r>
            <a:r>
              <a:rPr lang="en-US" sz="8000" dirty="0">
                <a:solidFill>
                  <a:srgbClr val="FF0000"/>
                </a:solidFill>
                <a:latin typeface="Mongolian Baiti" panose="03000500000000000000" pitchFamily="66" charset="0"/>
                <a:cs typeface="Mongolian Baiti" panose="03000500000000000000" pitchFamily="66" charset="0"/>
              </a:rPr>
              <a:t> </a:t>
            </a:r>
            <a:r>
              <a:rPr lang="en-US" sz="8000" dirty="0" err="1" smtClean="0">
                <a:solidFill>
                  <a:srgbClr val="FF0000"/>
                </a:solidFill>
                <a:latin typeface="Mongolian Baiti" panose="03000500000000000000" pitchFamily="66" charset="0"/>
                <a:cs typeface="Mongolian Baiti" panose="03000500000000000000" pitchFamily="66" charset="0"/>
              </a:rPr>
              <a:t>với</a:t>
            </a:r>
            <a:r>
              <a:rPr lang="en-US" sz="8000" dirty="0" smtClean="0">
                <a:solidFill>
                  <a:srgbClr val="FF0000"/>
                </a:solidFill>
                <a:latin typeface="Mongolian Baiti" panose="03000500000000000000" pitchFamily="66" charset="0"/>
                <a:cs typeface="Mongolian Baiti" panose="03000500000000000000" pitchFamily="66" charset="0"/>
              </a:rPr>
              <a:t> </a:t>
            </a:r>
            <a:r>
              <a:rPr lang="en-US" sz="8000" dirty="0" err="1" smtClean="0">
                <a:solidFill>
                  <a:srgbClr val="FF0000"/>
                </a:solidFill>
                <a:latin typeface="Mongolian Baiti" panose="03000500000000000000" pitchFamily="66" charset="0"/>
                <a:cs typeface="Mongolian Baiti" panose="03000500000000000000" pitchFamily="66" charset="0"/>
              </a:rPr>
              <a:t>tiết</a:t>
            </a:r>
            <a:r>
              <a:rPr lang="en-US" sz="8000" dirty="0" smtClean="0">
                <a:solidFill>
                  <a:srgbClr val="FF0000"/>
                </a:solidFill>
                <a:latin typeface="Mongolian Baiti" panose="03000500000000000000" pitchFamily="66" charset="0"/>
                <a:cs typeface="Mongolian Baiti" panose="03000500000000000000" pitchFamily="66" charset="0"/>
              </a:rPr>
              <a:t> </a:t>
            </a:r>
            <a:r>
              <a:rPr lang="en-US" sz="8000" dirty="0" err="1" smtClean="0">
                <a:solidFill>
                  <a:srgbClr val="FF0000"/>
                </a:solidFill>
                <a:latin typeface="Mongolian Baiti" panose="03000500000000000000" pitchFamily="66" charset="0"/>
                <a:cs typeface="Mongolian Baiti" panose="03000500000000000000" pitchFamily="66" charset="0"/>
              </a:rPr>
              <a:t>học</a:t>
            </a:r>
            <a:r>
              <a:rPr lang="en-US" sz="8000" dirty="0" smtClean="0">
                <a:solidFill>
                  <a:srgbClr val="FF0000"/>
                </a:solidFill>
                <a:latin typeface="Mongolian Baiti" panose="03000500000000000000" pitchFamily="66" charset="0"/>
                <a:cs typeface="Mongolian Baiti" panose="03000500000000000000" pitchFamily="66" charset="0"/>
              </a:rPr>
              <a:t> </a:t>
            </a:r>
            <a:r>
              <a:rPr lang="en-US" sz="8000" dirty="0" err="1" smtClean="0">
                <a:solidFill>
                  <a:srgbClr val="FF0000"/>
                </a:solidFill>
                <a:latin typeface="Mongolian Baiti" panose="03000500000000000000" pitchFamily="66" charset="0"/>
                <a:cs typeface="Mongolian Baiti" panose="03000500000000000000" pitchFamily="66" charset="0"/>
              </a:rPr>
              <a:t>mĩ</a:t>
            </a:r>
            <a:r>
              <a:rPr lang="en-US" sz="8000" dirty="0" smtClean="0">
                <a:solidFill>
                  <a:srgbClr val="FF0000"/>
                </a:solidFill>
                <a:latin typeface="Mongolian Baiti" panose="03000500000000000000" pitchFamily="66" charset="0"/>
                <a:cs typeface="Mongolian Baiti" panose="03000500000000000000" pitchFamily="66" charset="0"/>
              </a:rPr>
              <a:t> </a:t>
            </a:r>
            <a:r>
              <a:rPr lang="en-US" sz="8000" dirty="0" err="1" smtClean="0">
                <a:solidFill>
                  <a:srgbClr val="FF0000"/>
                </a:solidFill>
                <a:latin typeface="Mongolian Baiti" panose="03000500000000000000" pitchFamily="66" charset="0"/>
                <a:cs typeface="Mongolian Baiti" panose="03000500000000000000" pitchFamily="66" charset="0"/>
              </a:rPr>
              <a:t>thuật</a:t>
            </a:r>
            <a:r>
              <a:rPr lang="en-US" sz="8000" dirty="0" smtClean="0">
                <a:solidFill>
                  <a:srgbClr val="FF0000"/>
                </a:solidFill>
                <a:latin typeface="Mongolian Baiti" panose="03000500000000000000" pitchFamily="66" charset="0"/>
                <a:cs typeface="Mongolian Baiti" panose="03000500000000000000" pitchFamily="66" charset="0"/>
              </a:rPr>
              <a:t>!</a:t>
            </a:r>
            <a:endParaRPr lang="en-US" sz="8000" dirty="0">
              <a:solidFill>
                <a:srgbClr val="FF0000"/>
              </a:solidFill>
              <a:latin typeface="Mongolian Baiti" panose="03000500000000000000" pitchFamily="66" charset="0"/>
              <a:cs typeface="Mongolian Baiti" panose="03000500000000000000" pitchFamily="66" charset="0"/>
            </a:endParaRPr>
          </a:p>
        </p:txBody>
      </p:sp>
      <p:sp>
        <p:nvSpPr>
          <p:cNvPr id="6" name="TextBox 5"/>
          <p:cNvSpPr txBox="1"/>
          <p:nvPr/>
        </p:nvSpPr>
        <p:spPr>
          <a:xfrm>
            <a:off x="3695700" y="1777461"/>
            <a:ext cx="4800600" cy="2308324"/>
          </a:xfrm>
          <a:prstGeom prst="rect">
            <a:avLst/>
          </a:prstGeom>
          <a:noFill/>
        </p:spPr>
        <p:txBody>
          <a:bodyPr wrap="square" rtlCol="0">
            <a:spAutoFit/>
          </a:bodyPr>
          <a:lstStyle/>
          <a:p>
            <a:pPr algn="ctr">
              <a:lnSpc>
                <a:spcPct val="150000"/>
              </a:lnSpc>
            </a:pPr>
            <a:r>
              <a:rPr lang="en-US" sz="2800" b="1" dirty="0" smtClean="0">
                <a:latin typeface="Times New Roman" panose="02020603050405020304" pitchFamily="18" charset="0"/>
                <a:cs typeface="Times New Roman" panose="02020603050405020304" pitchFamily="18" charset="0"/>
              </a:rPr>
              <a:t> </a:t>
            </a:r>
          </a:p>
          <a:p>
            <a:pPr algn="ctr">
              <a:lnSpc>
                <a:spcPct val="150000"/>
              </a:lnSpc>
            </a:pPr>
            <a:r>
              <a:rPr lang="en-US" sz="4000" b="1" dirty="0" err="1" smtClean="0">
                <a:solidFill>
                  <a:schemeClr val="accent1">
                    <a:lumMod val="50000"/>
                  </a:schemeClr>
                </a:solidFill>
                <a:latin typeface="Times New Roman" panose="02020603050405020304" pitchFamily="18" charset="0"/>
                <a:cs typeface="Times New Roman" panose="02020603050405020304" pitchFamily="18" charset="0"/>
              </a:rPr>
              <a:t>Lớp</a:t>
            </a:r>
            <a:r>
              <a:rPr lang="en-US" sz="4000" b="1" dirty="0" smtClean="0">
                <a:solidFill>
                  <a:schemeClr val="accent1">
                    <a:lumMod val="50000"/>
                  </a:schemeClr>
                </a:solidFill>
                <a:latin typeface="Times New Roman" panose="02020603050405020304" pitchFamily="18" charset="0"/>
                <a:cs typeface="Times New Roman" panose="02020603050405020304" pitchFamily="18" charset="0"/>
              </a:rPr>
              <a:t> 4</a:t>
            </a:r>
          </a:p>
          <a:p>
            <a:pPr algn="ctr">
              <a:lnSpc>
                <a:spcPct val="150000"/>
              </a:lnSpc>
            </a:pPr>
            <a:endParaRPr lang="en-US" sz="2800" b="1" dirty="0"/>
          </a:p>
        </p:txBody>
      </p:sp>
    </p:spTree>
    <p:extLst>
      <p:ext uri="{BB962C8B-B14F-4D97-AF65-F5344CB8AC3E}">
        <p14:creationId xmlns:p14="http://schemas.microsoft.com/office/powerpoint/2010/main" xmlns="" val="4088053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r="-4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9150" y="539750"/>
            <a:ext cx="10515600" cy="4351338"/>
          </a:xfrm>
        </p:spPr>
        <p:txBody>
          <a:bodyPr>
            <a:normAutofit/>
          </a:bodyPr>
          <a:lstStyle/>
          <a:p>
            <a:pPr marL="0" indent="0">
              <a:buNone/>
            </a:pPr>
            <a:r>
              <a:rPr lang="en-US" sz="3600" dirty="0" err="1" smtClean="0">
                <a:latin typeface="Times New Roman" panose="02020603050405020304" pitchFamily="18" charset="0"/>
                <a:cs typeface="Times New Roman" panose="02020603050405020304" pitchFamily="18" charset="0"/>
              </a:rPr>
              <a:t>Quan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sát</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H1.3 </a:t>
            </a:r>
            <a:r>
              <a:rPr lang="en-US" sz="3600" dirty="0" err="1">
                <a:latin typeface="Times New Roman" panose="02020603050405020304" pitchFamily="18" charset="0"/>
                <a:cs typeface="Times New Roman" panose="02020603050405020304" pitchFamily="18" charset="0"/>
              </a:rPr>
              <a:t>sách</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MT </a:t>
            </a:r>
            <a:r>
              <a:rPr lang="en-US" sz="3600" dirty="0">
                <a:latin typeface="Times New Roman" panose="02020603050405020304" pitchFamily="18" charset="0"/>
                <a:cs typeface="Times New Roman" panose="02020603050405020304" pitchFamily="18" charset="0"/>
              </a:rPr>
              <a:t>(Tr6</a:t>
            </a:r>
            <a:r>
              <a:rPr lang="en-US" sz="3600" dirty="0" smtClean="0">
                <a:latin typeface="Times New Roman" panose="02020603050405020304" pitchFamily="18" charset="0"/>
                <a:cs typeface="Times New Roman" panose="02020603050405020304" pitchFamily="18" charset="0"/>
              </a:rPr>
              <a:t>)</a:t>
            </a:r>
          </a:p>
          <a:p>
            <a:pPr>
              <a:buFontTx/>
              <a:buChar char="-"/>
            </a:pPr>
            <a:r>
              <a:rPr lang="vi-VN" sz="3600" dirty="0" smtClean="0">
                <a:latin typeface="Times New Roman" panose="02020603050405020304" pitchFamily="18" charset="0"/>
                <a:cs typeface="Times New Roman" panose="02020603050405020304" pitchFamily="18" charset="0"/>
              </a:rPr>
              <a:t>Trải nghiệm cách pha màu từ những màu cơ bản. </a:t>
            </a:r>
            <a:endParaRPr lang="en-US" sz="3600" dirty="0" smtClean="0">
              <a:latin typeface="Times New Roman" panose="02020603050405020304" pitchFamily="18" charset="0"/>
              <a:cs typeface="Times New Roman" panose="02020603050405020304" pitchFamily="18" charset="0"/>
            </a:endParaRPr>
          </a:p>
          <a:p>
            <a:pPr marL="0" indent="0">
              <a:buNone/>
            </a:pPr>
            <a:r>
              <a:rPr lang="vi-VN" sz="3600" dirty="0" smtClean="0">
                <a:latin typeface="Times New Roman" panose="02020603050405020304" pitchFamily="18" charset="0"/>
                <a:cs typeface="Times New Roman" panose="02020603050405020304" pitchFamily="18" charset="0"/>
              </a:rPr>
              <a:t>- Nêu và viết tên màu sau khi pha trộn từ các cặp màu cơ bản.</a:t>
            </a:r>
            <a:endParaRPr lang="en-US" sz="3600" dirty="0">
              <a:latin typeface="Times New Roman" panose="02020603050405020304" pitchFamily="18" charset="0"/>
              <a:cs typeface="Times New Roman" panose="02020603050405020304" pitchFamily="18" charset="0"/>
            </a:endParaRPr>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54171" y="2867948"/>
            <a:ext cx="8693157" cy="3246179"/>
          </a:xfrm>
          <a:prstGeom prst="rect">
            <a:avLst/>
          </a:prstGeom>
        </p:spPr>
      </p:pic>
      <p:sp>
        <p:nvSpPr>
          <p:cNvPr id="2" name="Rectangle 1"/>
          <p:cNvSpPr/>
          <p:nvPr/>
        </p:nvSpPr>
        <p:spPr>
          <a:xfrm>
            <a:off x="4905375" y="2867948"/>
            <a:ext cx="904875" cy="2542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362700" y="3152775"/>
            <a:ext cx="2943225" cy="646331"/>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da cam</a:t>
            </a:r>
          </a:p>
        </p:txBody>
      </p:sp>
      <p:sp>
        <p:nvSpPr>
          <p:cNvPr id="6" name="TextBox 5"/>
          <p:cNvSpPr txBox="1"/>
          <p:nvPr/>
        </p:nvSpPr>
        <p:spPr>
          <a:xfrm>
            <a:off x="6362700" y="3921591"/>
            <a:ext cx="3276600" cy="646331"/>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xanh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lá</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cây</a:t>
            </a:r>
            <a:endParaRPr lang="en-US" sz="3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362699" y="4729506"/>
            <a:ext cx="2943225" cy="646331"/>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tím</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7556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125E-6 0.01667 L 0.00118 0.61181 " pathEditMode="relative" rAng="0" ptsTypes="AA">
                                      <p:cBhvr>
                                        <p:cTn id="11" dur="2000" fill="hold"/>
                                        <p:tgtEl>
                                          <p:spTgt spid="2"/>
                                        </p:tgtEl>
                                        <p:attrNameLst>
                                          <p:attrName>ppt_x</p:attrName>
                                          <p:attrName>ppt_y</p:attrName>
                                        </p:attrNameLst>
                                      </p:cBhvr>
                                      <p:rCtr x="52" y="29745"/>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r="-4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Pentagon 3"/>
          <p:cNvSpPr/>
          <p:nvPr/>
        </p:nvSpPr>
        <p:spPr>
          <a:xfrm>
            <a:off x="1062527" y="1922983"/>
            <a:ext cx="10066945" cy="2772842"/>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smtClean="0">
                <a:solidFill>
                  <a:schemeClr val="tx1"/>
                </a:solidFill>
                <a:latin typeface="Times New Roman" panose="02020603050405020304" pitchFamily="18" charset="0"/>
                <a:cs typeface="Times New Roman" panose="02020603050405020304" pitchFamily="18" charset="0"/>
              </a:rPr>
              <a:t>-</a:t>
            </a:r>
            <a:r>
              <a:rPr lang="vi-VN" sz="3600" dirty="0" smtClean="0">
                <a:solidFill>
                  <a:schemeClr val="tx1"/>
                </a:solidFill>
                <a:latin typeface="Times New Roman" panose="02020603050405020304" pitchFamily="18" charset="0"/>
                <a:cs typeface="Times New Roman" panose="02020603050405020304" pitchFamily="18" charset="0"/>
              </a:rPr>
              <a:t>Từ </a:t>
            </a:r>
            <a:r>
              <a:rPr lang="vi-VN" sz="3600" dirty="0">
                <a:solidFill>
                  <a:schemeClr val="tx1"/>
                </a:solidFill>
                <a:latin typeface="Times New Roman" panose="02020603050405020304" pitchFamily="18" charset="0"/>
                <a:cs typeface="Times New Roman" panose="02020603050405020304" pitchFamily="18" charset="0"/>
              </a:rPr>
              <a:t>3 màu </a:t>
            </a:r>
            <a:r>
              <a:rPr lang="en-US" sz="3600" dirty="0" err="1" smtClean="0">
                <a:solidFill>
                  <a:schemeClr val="tx1"/>
                </a:solidFill>
                <a:latin typeface="Times New Roman" panose="02020603050405020304" pitchFamily="18" charset="0"/>
                <a:cs typeface="Times New Roman" panose="02020603050405020304" pitchFamily="18" charset="0"/>
              </a:rPr>
              <a:t>cơ</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bản</a:t>
            </a:r>
            <a:r>
              <a:rPr lang="vi-VN" sz="3600" dirty="0" smtClean="0">
                <a:solidFill>
                  <a:schemeClr val="tx1"/>
                </a:solidFill>
                <a:latin typeface="Times New Roman" panose="02020603050405020304" pitchFamily="18" charset="0"/>
                <a:cs typeface="Times New Roman" panose="02020603050405020304" pitchFamily="18" charset="0"/>
              </a:rPr>
              <a:t> </a:t>
            </a:r>
            <a:r>
              <a:rPr lang="vi-VN" sz="3600" dirty="0">
                <a:solidFill>
                  <a:schemeClr val="tx1"/>
                </a:solidFill>
                <a:latin typeface="Times New Roman" panose="02020603050405020304" pitchFamily="18" charset="0"/>
                <a:cs typeface="Times New Roman" panose="02020603050405020304" pitchFamily="18" charset="0"/>
              </a:rPr>
              <a:t>ta pha ra được rất nhiều màu. </a:t>
            </a:r>
            <a:endParaRPr lang="en-US" sz="3600" dirty="0" smtClean="0">
              <a:solidFill>
                <a:schemeClr val="tx1"/>
              </a:solidFill>
              <a:latin typeface="Times New Roman" panose="02020603050405020304" pitchFamily="18" charset="0"/>
              <a:cs typeface="Times New Roman" panose="02020603050405020304" pitchFamily="18" charset="0"/>
            </a:endParaRPr>
          </a:p>
          <a:p>
            <a:pPr algn="just"/>
            <a:r>
              <a:rPr lang="en-US" sz="3600" dirty="0" smtClean="0">
                <a:solidFill>
                  <a:schemeClr val="tx1"/>
                </a:solidFill>
                <a:latin typeface="Times New Roman" panose="02020603050405020304" pitchFamily="18" charset="0"/>
                <a:cs typeface="Times New Roman" panose="02020603050405020304" pitchFamily="18" charset="0"/>
              </a:rPr>
              <a:t>- </a:t>
            </a:r>
            <a:r>
              <a:rPr lang="vi-VN" sz="3600" dirty="0" smtClean="0">
                <a:solidFill>
                  <a:schemeClr val="tx1"/>
                </a:solidFill>
                <a:latin typeface="Times New Roman" panose="02020603050405020304" pitchFamily="18" charset="0"/>
                <a:cs typeface="Times New Roman" panose="02020603050405020304" pitchFamily="18" charset="0"/>
              </a:rPr>
              <a:t>Lấy</a:t>
            </a:r>
            <a:r>
              <a:rPr lang="en-US" sz="3600" dirty="0" smtClean="0">
                <a:solidFill>
                  <a:schemeClr val="tx1"/>
                </a:solidFill>
                <a:latin typeface="Times New Roman" panose="02020603050405020304" pitchFamily="18" charset="0"/>
                <a:cs typeface="Times New Roman" panose="02020603050405020304" pitchFamily="18" charset="0"/>
              </a:rPr>
              <a:t> </a:t>
            </a:r>
            <a:r>
              <a:rPr lang="vi-VN" sz="3600" dirty="0" smtClean="0">
                <a:solidFill>
                  <a:schemeClr val="tx1"/>
                </a:solidFill>
                <a:latin typeface="Times New Roman" panose="02020603050405020304" pitchFamily="18" charset="0"/>
                <a:cs typeface="Times New Roman" panose="02020603050405020304" pitchFamily="18" charset="0"/>
              </a:rPr>
              <a:t>2 </a:t>
            </a:r>
            <a:r>
              <a:rPr lang="vi-VN" sz="3600" dirty="0">
                <a:solidFill>
                  <a:schemeClr val="tx1"/>
                </a:solidFill>
                <a:latin typeface="Times New Roman" panose="02020603050405020304" pitchFamily="18" charset="0"/>
                <a:cs typeface="Times New Roman" panose="02020603050405020304" pitchFamily="18" charset="0"/>
              </a:rPr>
              <a:t>màu </a:t>
            </a:r>
            <a:r>
              <a:rPr lang="en-US" sz="3600" dirty="0" err="1" smtClean="0">
                <a:solidFill>
                  <a:schemeClr val="tx1"/>
                </a:solidFill>
                <a:latin typeface="Times New Roman" panose="02020603050405020304" pitchFamily="18" charset="0"/>
                <a:cs typeface="Times New Roman" panose="02020603050405020304" pitchFamily="18" charset="0"/>
              </a:rPr>
              <a:t>cơ</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bản</a:t>
            </a:r>
            <a:r>
              <a:rPr lang="vi-VN" sz="3600" dirty="0" smtClean="0">
                <a:solidFill>
                  <a:schemeClr val="tx1"/>
                </a:solidFill>
                <a:latin typeface="Times New Roman" panose="02020603050405020304" pitchFamily="18" charset="0"/>
                <a:cs typeface="Times New Roman" panose="02020603050405020304" pitchFamily="18" charset="0"/>
              </a:rPr>
              <a:t> </a:t>
            </a:r>
            <a:r>
              <a:rPr lang="vi-VN" sz="3600" dirty="0">
                <a:solidFill>
                  <a:schemeClr val="tx1"/>
                </a:solidFill>
                <a:latin typeface="Times New Roman" panose="02020603050405020304" pitchFamily="18" charset="0"/>
                <a:cs typeface="Times New Roman" panose="02020603050405020304" pitchFamily="18" charset="0"/>
              </a:rPr>
              <a:t>pha trộn với nhau cùng 1 lượng màu nhất định ta sẽ được màu </a:t>
            </a:r>
            <a:r>
              <a:rPr lang="en-US" sz="3600" dirty="0" err="1" smtClean="0">
                <a:solidFill>
                  <a:schemeClr val="tx1"/>
                </a:solidFill>
                <a:latin typeface="Times New Roman" panose="02020603050405020304" pitchFamily="18" charset="0"/>
                <a:cs typeface="Times New Roman" panose="02020603050405020304" pitchFamily="18" charset="0"/>
              </a:rPr>
              <a:t>mới</a:t>
            </a:r>
            <a:r>
              <a:rPr lang="en-US" sz="3600" dirty="0" smtClean="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38483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r="-4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47725" y="768350"/>
            <a:ext cx="10515600" cy="4351338"/>
          </a:xfrm>
        </p:spPr>
        <p:txBody>
          <a:bodyPr>
            <a:normAutofit/>
          </a:bodyPr>
          <a:lstStyle/>
          <a:p>
            <a:pPr marL="0" indent="0">
              <a:buNone/>
            </a:pPr>
            <a:r>
              <a:rPr lang="vi-VN" sz="3600" dirty="0" smtClean="0">
                <a:latin typeface="Times New Roman" panose="02020603050405020304" pitchFamily="18" charset="0"/>
                <a:cs typeface="Times New Roman" panose="02020603050405020304" pitchFamily="18" charset="0"/>
              </a:rPr>
              <a:t>Quan sát hình 1.4 và nêu tên các màu đối diện với màu cơ bản. </a:t>
            </a:r>
            <a:endParaRPr lang="en-US" sz="3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0512" y="1785937"/>
            <a:ext cx="4586288" cy="408195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04468" y="2433638"/>
            <a:ext cx="6831189" cy="2686050"/>
          </a:xfrm>
          <a:prstGeom prst="rect">
            <a:avLst/>
          </a:prstGeom>
        </p:spPr>
      </p:pic>
      <p:sp>
        <p:nvSpPr>
          <p:cNvPr id="2" name="Rectangle 1"/>
          <p:cNvSpPr/>
          <p:nvPr/>
        </p:nvSpPr>
        <p:spPr>
          <a:xfrm>
            <a:off x="4943475" y="3743325"/>
            <a:ext cx="1971675" cy="120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67562" y="3743324"/>
            <a:ext cx="1971675" cy="120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458325" y="3743324"/>
            <a:ext cx="1971675" cy="120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2241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1.875E-6 2.22222E-6 L -0.00039 0.4743 " pathEditMode="relative" rAng="0" ptsTypes="AA">
                                      <p:cBhvr>
                                        <p:cTn id="17" dur="2000" fill="hold"/>
                                        <p:tgtEl>
                                          <p:spTgt spid="2"/>
                                        </p:tgtEl>
                                        <p:attrNameLst>
                                          <p:attrName>ppt_x</p:attrName>
                                          <p:attrName>ppt_y</p:attrName>
                                        </p:attrNameLst>
                                      </p:cBhvr>
                                      <p:rCtr x="-26" y="23704"/>
                                    </p:animMotion>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2.22045E-16 2.22222E-6 L 2.22045E-16 0.47986 " pathEditMode="relative" rAng="0" ptsTypes="AA">
                                      <p:cBhvr>
                                        <p:cTn id="21" dur="2000" fill="hold"/>
                                        <p:tgtEl>
                                          <p:spTgt spid="6"/>
                                        </p:tgtEl>
                                        <p:attrNameLst>
                                          <p:attrName>ppt_x</p:attrName>
                                          <p:attrName>ppt_y</p:attrName>
                                        </p:attrNameLst>
                                      </p:cBhvr>
                                      <p:rCtr x="0" y="23981"/>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6.25E-7 2.22222E-6 L 0.00117 0.4993 " pathEditMode="relative" rAng="0" ptsTypes="AA">
                                      <p:cBhvr>
                                        <p:cTn id="25" dur="2000" fill="hold"/>
                                        <p:tgtEl>
                                          <p:spTgt spid="7"/>
                                        </p:tgtEl>
                                        <p:attrNameLst>
                                          <p:attrName>ppt_x</p:attrName>
                                          <p:attrName>ppt_y</p:attrName>
                                        </p:attrNameLst>
                                      </p:cBhvr>
                                      <p:rCtr x="52" y="24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r="-4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sp>
        <p:nvSpPr>
          <p:cNvPr id="4" name="Oval Callout 3"/>
          <p:cNvSpPr/>
          <p:nvPr/>
        </p:nvSpPr>
        <p:spPr>
          <a:xfrm>
            <a:off x="2084818" y="412513"/>
            <a:ext cx="8773682" cy="3045062"/>
          </a:xfrm>
          <a:prstGeom prst="wedgeEllipse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smtClean="0">
                <a:solidFill>
                  <a:schemeClr val="tx1"/>
                </a:solidFill>
                <a:latin typeface="Times New Roman" panose="02020603050405020304" pitchFamily="18" charset="0"/>
                <a:cs typeface="Times New Roman" panose="02020603050405020304" pitchFamily="18" charset="0"/>
              </a:rPr>
              <a:t>Khi đặt màu </a:t>
            </a:r>
            <a:r>
              <a:rPr lang="en-US" sz="3600" dirty="0" err="1" smtClean="0">
                <a:solidFill>
                  <a:schemeClr val="tx1"/>
                </a:solidFill>
                <a:latin typeface="Times New Roman" panose="02020603050405020304" pitchFamily="18" charset="0"/>
                <a:cs typeface="Times New Roman" panose="02020603050405020304" pitchFamily="18" charset="0"/>
              </a:rPr>
              <a:t>được</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pha</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bởi</a:t>
            </a:r>
            <a:r>
              <a:rPr lang="en-US" sz="3600" dirty="0" smtClean="0">
                <a:solidFill>
                  <a:schemeClr val="tx1"/>
                </a:solidFill>
                <a:latin typeface="Times New Roman" panose="02020603050405020304" pitchFamily="18" charset="0"/>
                <a:cs typeface="Times New Roman" panose="02020603050405020304" pitchFamily="18" charset="0"/>
              </a:rPr>
              <a:t> 2 </a:t>
            </a:r>
            <a:r>
              <a:rPr lang="en-US" sz="3600" dirty="0" err="1" smtClean="0">
                <a:solidFill>
                  <a:schemeClr val="tx1"/>
                </a:solidFill>
                <a:latin typeface="Times New Roman" panose="02020603050405020304" pitchFamily="18" charset="0"/>
                <a:cs typeface="Times New Roman" panose="02020603050405020304" pitchFamily="18" charset="0"/>
              </a:rPr>
              <a:t>màu</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cơ</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bản</a:t>
            </a:r>
            <a:r>
              <a:rPr lang="vi-VN" sz="3600" dirty="0" smtClean="0">
                <a:solidFill>
                  <a:schemeClr val="tx1"/>
                </a:solidFill>
                <a:latin typeface="Times New Roman" panose="02020603050405020304" pitchFamily="18" charset="0"/>
                <a:cs typeface="Times New Roman" panose="02020603050405020304" pitchFamily="18" charset="0"/>
              </a:rPr>
              <a:t> cạnh màu </a:t>
            </a:r>
            <a:r>
              <a:rPr lang="en-US" sz="3600" dirty="0" err="1" smtClean="0">
                <a:solidFill>
                  <a:schemeClr val="tx1"/>
                </a:solidFill>
                <a:latin typeface="Times New Roman" panose="02020603050405020304" pitchFamily="18" charset="0"/>
                <a:cs typeface="Times New Roman" panose="02020603050405020304" pitchFamily="18" charset="0"/>
              </a:rPr>
              <a:t>cơ</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bản</a:t>
            </a:r>
            <a:r>
              <a:rPr lang="vi-VN" sz="3600" dirty="0" smtClean="0">
                <a:solidFill>
                  <a:schemeClr val="tx1"/>
                </a:solidFill>
                <a:latin typeface="Times New Roman" panose="02020603050405020304" pitchFamily="18" charset="0"/>
                <a:cs typeface="Times New Roman" panose="02020603050405020304" pitchFamily="18" charset="0"/>
              </a:rPr>
              <a:t> còn lại em thấy thế nào?</a:t>
            </a:r>
          </a:p>
        </p:txBody>
      </p:sp>
      <p:sp>
        <p:nvSpPr>
          <p:cNvPr id="5" name="Right Arrow 4"/>
          <p:cNvSpPr/>
          <p:nvPr/>
        </p:nvSpPr>
        <p:spPr>
          <a:xfrm>
            <a:off x="1495425" y="3276600"/>
            <a:ext cx="9391650" cy="3448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err="1" smtClean="0">
                <a:solidFill>
                  <a:schemeClr val="tx1"/>
                </a:solidFill>
                <a:latin typeface="Times New Roman" panose="02020603050405020304" pitchFamily="18" charset="0"/>
                <a:cs typeface="Times New Roman" panose="02020603050405020304" pitchFamily="18" charset="0"/>
              </a:rPr>
              <a:t>Mà</a:t>
            </a:r>
            <a:r>
              <a:rPr lang="vi-VN" sz="3600" dirty="0" smtClean="0">
                <a:solidFill>
                  <a:schemeClr val="tx1"/>
                </a:solidFill>
                <a:latin typeface="Times New Roman" panose="02020603050405020304" pitchFamily="18" charset="0"/>
                <a:cs typeface="Times New Roman" panose="02020603050405020304" pitchFamily="18" charset="0"/>
              </a:rPr>
              <a:t>u</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được</a:t>
            </a:r>
            <a:r>
              <a:rPr lang="vi-VN"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pha</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bởi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cặp</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màu</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cơ</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bản</a:t>
            </a:r>
            <a:r>
              <a:rPr lang="en-US" sz="3600" dirty="0" smtClean="0">
                <a:solidFill>
                  <a:schemeClr val="tx1"/>
                </a:solidFill>
                <a:latin typeface="Times New Roman" panose="02020603050405020304" pitchFamily="18" charset="0"/>
                <a:cs typeface="Times New Roman" panose="02020603050405020304" pitchFamily="18" charset="0"/>
              </a:rPr>
              <a:t> </a:t>
            </a:r>
            <a:r>
              <a:rPr lang="vi-VN" sz="3600" dirty="0" smtClean="0">
                <a:solidFill>
                  <a:schemeClr val="tx1"/>
                </a:solidFill>
                <a:latin typeface="Times New Roman" panose="02020603050405020304" pitchFamily="18" charset="0"/>
                <a:cs typeface="Times New Roman" panose="02020603050405020304" pitchFamily="18" charset="0"/>
              </a:rPr>
              <a:t>đặt cạnh màu </a:t>
            </a:r>
            <a:r>
              <a:rPr lang="en-US" sz="3600" dirty="0" err="1" smtClean="0">
                <a:solidFill>
                  <a:schemeClr val="tx1"/>
                </a:solidFill>
                <a:latin typeface="Times New Roman" panose="02020603050405020304" pitchFamily="18" charset="0"/>
                <a:cs typeface="Times New Roman" panose="02020603050405020304" pitchFamily="18" charset="0"/>
              </a:rPr>
              <a:t>cơ</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bản</a:t>
            </a:r>
            <a:r>
              <a:rPr lang="vi-VN" sz="3600" dirty="0" smtClean="0">
                <a:solidFill>
                  <a:schemeClr val="tx1"/>
                </a:solidFill>
                <a:latin typeface="Times New Roman" panose="02020603050405020304" pitchFamily="18" charset="0"/>
                <a:cs typeface="Times New Roman" panose="02020603050405020304" pitchFamily="18" charset="0"/>
              </a:rPr>
              <a:t> còn lại </a:t>
            </a:r>
            <a:r>
              <a:rPr lang="en-US" sz="3600" dirty="0" err="1" smtClean="0">
                <a:solidFill>
                  <a:schemeClr val="tx1"/>
                </a:solidFill>
                <a:latin typeface="Times New Roman" panose="02020603050405020304" pitchFamily="18" charset="0"/>
                <a:cs typeface="Times New Roman" panose="02020603050405020304" pitchFamily="18" charset="0"/>
              </a:rPr>
              <a:t>sẽ</a:t>
            </a:r>
            <a:r>
              <a:rPr lang="vi-VN" sz="3600" dirty="0" smtClean="0">
                <a:solidFill>
                  <a:schemeClr val="tx1"/>
                </a:solidFill>
                <a:latin typeface="Times New Roman" panose="02020603050405020304" pitchFamily="18" charset="0"/>
                <a:cs typeface="Times New Roman" panose="02020603050405020304" pitchFamily="18" charset="0"/>
              </a:rPr>
              <a:t> tạo</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ra</a:t>
            </a:r>
            <a:r>
              <a:rPr lang="vi-VN" sz="3600" dirty="0" smtClean="0">
                <a:solidFill>
                  <a:schemeClr val="tx1"/>
                </a:solidFill>
                <a:latin typeface="Times New Roman" panose="02020603050405020304" pitchFamily="18" charset="0"/>
                <a:cs typeface="Times New Roman" panose="02020603050405020304" pitchFamily="18" charset="0"/>
              </a:rPr>
              <a:t> được cặp màu bổ túc </a:t>
            </a:r>
            <a:r>
              <a:rPr lang="en-US" sz="3600" dirty="0" smtClean="0">
                <a:solidFill>
                  <a:schemeClr val="tx1"/>
                </a:solidFill>
                <a:latin typeface="Times New Roman" panose="02020603050405020304" pitchFamily="18" charset="0"/>
                <a:cs typeface="Times New Roman" panose="02020603050405020304" pitchFamily="18" charset="0"/>
              </a:rPr>
              <a:t>hay</a:t>
            </a:r>
            <a:r>
              <a:rPr lang="vi-VN" sz="3600" dirty="0" smtClean="0">
                <a:solidFill>
                  <a:schemeClr val="tx1"/>
                </a:solidFill>
                <a:latin typeface="Times New Roman" panose="02020603050405020304" pitchFamily="18" charset="0"/>
                <a:cs typeface="Times New Roman" panose="02020603050405020304" pitchFamily="18" charset="0"/>
              </a:rPr>
              <a:t> cặp màu tương phản.</a:t>
            </a: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872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r="-4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Horizontal Scroll 3"/>
          <p:cNvSpPr/>
          <p:nvPr/>
        </p:nvSpPr>
        <p:spPr>
          <a:xfrm>
            <a:off x="85725" y="0"/>
            <a:ext cx="11915775" cy="6858000"/>
          </a:xfrm>
          <a:prstGeom prst="horizontalScroll">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tx1"/>
                </a:solidFill>
                <a:latin typeface="Times New Roman" panose="02020603050405020304" pitchFamily="18" charset="0"/>
                <a:cs typeface="Times New Roman" panose="02020603050405020304" pitchFamily="18" charset="0"/>
              </a:rPr>
              <a:t>GHI NHỚ:(Tr7)</a:t>
            </a:r>
          </a:p>
          <a:p>
            <a:pPr marL="457200" indent="-457200" algn="just">
              <a:buFont typeface="Arial" panose="020B0604020202020204" pitchFamily="34" charset="0"/>
              <a:buChar char="•"/>
            </a:pPr>
            <a:r>
              <a:rPr lang="vi-VN" sz="2800" dirty="0" smtClean="0">
                <a:solidFill>
                  <a:schemeClr val="tx1"/>
                </a:solidFill>
                <a:latin typeface="Times New Roman" panose="02020603050405020304" pitchFamily="18" charset="0"/>
                <a:cs typeface="Times New Roman" panose="02020603050405020304" pitchFamily="18" charset="0"/>
              </a:rPr>
              <a:t>Cặp màu đối diện nhau trong vòng tròn màu sắc là cặp màu bổ túc.</a:t>
            </a:r>
            <a:endParaRPr lang="en-US" sz="2800" dirty="0" smtClean="0">
              <a:solidFill>
                <a:schemeClr val="tx1"/>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vi-VN" sz="2800" dirty="0" smtClean="0">
                <a:solidFill>
                  <a:schemeClr val="tx1"/>
                </a:solidFill>
                <a:latin typeface="Times New Roman" panose="02020603050405020304" pitchFamily="18" charset="0"/>
                <a:cs typeface="Times New Roman" panose="02020603050405020304" pitchFamily="18" charset="0"/>
              </a:rPr>
              <a:t>Các cặp màu bổ túc khi đứng cạnh nhau thường làm cho màu sắc tươi hơn, rực rỡ hơn, thu hút thị giác (bắt mắt hơn) nên thường được dùng khi muốn tạo ra sự chú ý về màu sắc. Trong lễ hội, quảng cáo, sân khấu, trang trí sách báo, đồ chơi trẻ em,… người ta thường sử dụng các cặp màu bổ túc.</a:t>
            </a:r>
            <a:endParaRPr lang="en-US" sz="2800" dirty="0" smtClean="0">
              <a:solidFill>
                <a:schemeClr val="tx1"/>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vi-VN" sz="2800" dirty="0" smtClean="0">
                <a:solidFill>
                  <a:schemeClr val="tx1"/>
                </a:solidFill>
                <a:latin typeface="Times New Roman" panose="02020603050405020304" pitchFamily="18" charset="0"/>
                <a:cs typeface="Times New Roman" panose="02020603050405020304" pitchFamily="18" charset="0"/>
              </a:rPr>
              <a:t>Tuy nhiên, các cặp màu bổ túc cũng gây ra sự tương phản khi đứng cạnh nhau. Các cặp màu này thường gây nên sự chói gắt, sặc sỡ, loè loẹt, bởi vậy, không nên đặt chúng cạnh nhau trong những trường hợp phải nhìn gần, liên tục, thường xuyên (đồ dùng, trang phục hằng ngày, các công trình kiến trúc,…).</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37166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r="-4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44369"/>
            <a:ext cx="10515600" cy="4351338"/>
          </a:xfrm>
        </p:spPr>
        <p:txBody>
          <a:bodyPr>
            <a:normAutofit/>
          </a:bodyPr>
          <a:lstStyle/>
          <a:p>
            <a:pPr marL="0" indent="0" algn="ctr">
              <a:buNone/>
            </a:pPr>
            <a:r>
              <a:rPr lang="en-US" sz="3600" dirty="0" err="1" smtClean="0">
                <a:latin typeface="Times New Roman" panose="02020603050405020304" pitchFamily="18" charset="0"/>
                <a:cs typeface="Times New Roman" panose="02020603050405020304" pitchFamily="18" charset="0"/>
              </a:rPr>
              <a:t>Quan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sát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bảng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màu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sau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cảm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nhận</a:t>
            </a:r>
            <a:endParaRPr lang="en-US" sz="3600" dirty="0">
              <a:latin typeface="Times New Roman" panose="02020603050405020304" pitchFamily="18" charset="0"/>
              <a:cs typeface="Times New Roman" panose="02020603050405020304" pitchFamily="18" charset="0"/>
            </a:endParaRPr>
          </a:p>
        </p:txBody>
      </p:sp>
      <p:sp>
        <p:nvSpPr>
          <p:cNvPr id="4" name="Curved Up Ribbon 3"/>
          <p:cNvSpPr/>
          <p:nvPr/>
        </p:nvSpPr>
        <p:spPr>
          <a:xfrm>
            <a:off x="714375" y="417093"/>
            <a:ext cx="10763250" cy="1543050"/>
          </a:xfrm>
          <a:prstGeom prst="ellipseRibbon2">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ysClr val="windowText" lastClr="000000"/>
                </a:solidFill>
                <a:latin typeface="Times New Roman" panose="02020603050405020304" pitchFamily="18" charset="0"/>
                <a:cs typeface="Times New Roman" panose="02020603050405020304" pitchFamily="18" charset="0"/>
              </a:rPr>
              <a:t> </a:t>
            </a:r>
            <a:r>
              <a:rPr lang="en-US" sz="3600" dirty="0" err="1" smtClean="0">
                <a:solidFill>
                  <a:sysClr val="windowText" lastClr="000000"/>
                </a:solidFill>
                <a:latin typeface="Times New Roman" panose="02020603050405020304" pitchFamily="18" charset="0"/>
                <a:cs typeface="Times New Roman" panose="02020603050405020304" pitchFamily="18" charset="0"/>
              </a:rPr>
              <a:t>Màu</a:t>
            </a:r>
            <a:r>
              <a:rPr lang="en-US" sz="3600" dirty="0" smtClean="0">
                <a:solidFill>
                  <a:sysClr val="windowText" lastClr="000000"/>
                </a:solidFill>
                <a:latin typeface="Times New Roman" panose="02020603050405020304" pitchFamily="18" charset="0"/>
                <a:cs typeface="Times New Roman" panose="02020603050405020304" pitchFamily="18" charset="0"/>
              </a:rPr>
              <a:t> </a:t>
            </a:r>
            <a:r>
              <a:rPr lang="en-US" sz="3600" dirty="0" err="1" smtClean="0">
                <a:solidFill>
                  <a:sysClr val="windowText" lastClr="000000"/>
                </a:solidFill>
                <a:latin typeface="Times New Roman" panose="02020603050405020304" pitchFamily="18" charset="0"/>
                <a:cs typeface="Times New Roman" panose="02020603050405020304" pitchFamily="18" charset="0"/>
              </a:rPr>
              <a:t>nóng</a:t>
            </a:r>
            <a:r>
              <a:rPr lang="en-US" sz="3600" dirty="0" smtClean="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m</a:t>
            </a:r>
            <a:r>
              <a:rPr lang="en-US" sz="3600" dirty="0" err="1" smtClean="0">
                <a:solidFill>
                  <a:sysClr val="windowText" lastClr="000000"/>
                </a:solidFill>
                <a:latin typeface="Times New Roman" panose="02020603050405020304" pitchFamily="18" charset="0"/>
                <a:cs typeface="Times New Roman" panose="02020603050405020304" pitchFamily="18" charset="0"/>
              </a:rPr>
              <a:t>àu</a:t>
            </a:r>
            <a:r>
              <a:rPr lang="en-US" sz="3600" dirty="0" smtClean="0">
                <a:solidFill>
                  <a:sysClr val="windowText" lastClr="000000"/>
                </a:solidFill>
                <a:latin typeface="Times New Roman" panose="02020603050405020304" pitchFamily="18" charset="0"/>
                <a:cs typeface="Times New Roman" panose="02020603050405020304" pitchFamily="18" charset="0"/>
              </a:rPr>
              <a:t> </a:t>
            </a:r>
            <a:r>
              <a:rPr lang="en-US" sz="3600" dirty="0" err="1" smtClean="0">
                <a:solidFill>
                  <a:sysClr val="windowText" lastClr="000000"/>
                </a:solidFill>
                <a:latin typeface="Times New Roman" panose="02020603050405020304" pitchFamily="18" charset="0"/>
                <a:cs typeface="Times New Roman" panose="02020603050405020304" pitchFamily="18" charset="0"/>
              </a:rPr>
              <a:t>lạnh</a:t>
            </a:r>
            <a:endParaRPr lang="en-US" sz="3600" dirty="0" smtClean="0">
              <a:solidFill>
                <a:sysClr val="windowText" lastClr="0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33077" y="4855256"/>
            <a:ext cx="6733002" cy="146472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33077" y="2927322"/>
            <a:ext cx="6733002" cy="1536626"/>
          </a:xfrm>
          <a:prstGeom prst="rect">
            <a:avLst/>
          </a:prstGeom>
        </p:spPr>
      </p:pic>
    </p:spTree>
    <p:extLst>
      <p:ext uri="{BB962C8B-B14F-4D97-AF65-F5344CB8AC3E}">
        <p14:creationId xmlns:p14="http://schemas.microsoft.com/office/powerpoint/2010/main" xmlns="" val="3804606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r="-4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sp>
        <p:nvSpPr>
          <p:cNvPr id="6" name="Horizontal Scroll 5"/>
          <p:cNvSpPr/>
          <p:nvPr/>
        </p:nvSpPr>
        <p:spPr>
          <a:xfrm>
            <a:off x="965674" y="871671"/>
            <a:ext cx="9892825" cy="5195843"/>
          </a:xfrm>
          <a:prstGeom prst="horizontalScroll">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smtClean="0">
                <a:solidFill>
                  <a:schemeClr val="tx1"/>
                </a:solidFill>
                <a:latin typeface="Times New Roman" panose="02020603050405020304" pitchFamily="18" charset="0"/>
                <a:cs typeface="Times New Roman" panose="02020603050405020304" pitchFamily="18" charset="0"/>
              </a:rPr>
              <a:t>GHI NHỚ:</a:t>
            </a:r>
          </a:p>
          <a:p>
            <a:pPr algn="just"/>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Màu</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nóng</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là</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những</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màu</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tạo</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cảm</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giác</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ấm</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áp</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hoặc</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nóng</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bức</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Đó</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là</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những</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màu</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gần</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với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màu</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đỏ</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màu</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vàng</a:t>
            </a:r>
            <a:r>
              <a:rPr lang="en-US" sz="3600" dirty="0" smtClean="0">
                <a:solidFill>
                  <a:schemeClr val="tx1"/>
                </a:solidFill>
                <a:latin typeface="Times New Roman" panose="02020603050405020304" pitchFamily="18" charset="0"/>
                <a:cs typeface="Times New Roman" panose="02020603050405020304" pitchFamily="18" charset="0"/>
              </a:rPr>
              <a:t>. </a:t>
            </a:r>
            <a:endParaRPr lang="en-US" sz="3600" dirty="0">
              <a:solidFill>
                <a:schemeClr val="tx1"/>
              </a:solidFill>
              <a:latin typeface="Times New Roman" panose="02020603050405020304" pitchFamily="18" charset="0"/>
              <a:cs typeface="Times New Roman" panose="02020603050405020304" pitchFamily="18" charset="0"/>
            </a:endParaRPr>
          </a:p>
          <a:p>
            <a:pPr algn="just"/>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Màu</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lạnh</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là</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những</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màu</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tạo</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cảm</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giác</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mát</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dịu</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hoặc</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lạnh</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lẽo</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Đó</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là</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những</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màu</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gần</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với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màu</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lục</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màu</a:t>
            </a:r>
            <a:r>
              <a:rPr lang="en-US" sz="3600" dirty="0" smtClean="0">
                <a:solidFill>
                  <a:schemeClr val="tx1"/>
                </a:solidFill>
                <a:latin typeface="Times New Roman" panose="02020603050405020304" pitchFamily="18" charset="0"/>
                <a:cs typeface="Times New Roman" panose="02020603050405020304" pitchFamily="18" charset="0"/>
              </a:rPr>
              <a:t> lam.</a:t>
            </a: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59573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r="-4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sp>
        <p:nvSpPr>
          <p:cNvPr id="4" name="Oval Callout 3"/>
          <p:cNvSpPr/>
          <p:nvPr/>
        </p:nvSpPr>
        <p:spPr>
          <a:xfrm>
            <a:off x="188010" y="365125"/>
            <a:ext cx="11665008" cy="5540019"/>
          </a:xfrm>
          <a:prstGeom prst="wedgeEllipse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smtClean="0">
                <a:solidFill>
                  <a:schemeClr val="tx1"/>
                </a:solidFill>
                <a:latin typeface="Times New Roman" panose="02020603050405020304" pitchFamily="18" charset="0"/>
                <a:cs typeface="Times New Roman" panose="02020603050405020304" pitchFamily="18" charset="0"/>
              </a:rPr>
              <a:t>Quan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sát</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các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bức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tranh</a:t>
            </a:r>
            <a:r>
              <a:rPr lang="en-US" sz="3200" dirty="0" smtClean="0">
                <a:solidFill>
                  <a:schemeClr val="tx1"/>
                </a:solidFill>
                <a:latin typeface="Times New Roman" panose="02020603050405020304" pitchFamily="18" charset="0"/>
                <a:cs typeface="Times New Roman" panose="02020603050405020304" pitchFamily="18" charset="0"/>
              </a:rPr>
              <a:t> a, b, c, d </a:t>
            </a:r>
            <a:r>
              <a:rPr lang="en-US" sz="3200" dirty="0" err="1" smtClean="0">
                <a:solidFill>
                  <a:schemeClr val="tx1"/>
                </a:solidFill>
                <a:latin typeface="Times New Roman" panose="02020603050405020304" pitchFamily="18" charset="0"/>
                <a:cs typeface="Times New Roman" panose="02020603050405020304" pitchFamily="18" charset="0"/>
              </a:rPr>
              <a:t>trong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hình</a:t>
            </a:r>
            <a:r>
              <a:rPr lang="en-US" sz="3200" dirty="0" smtClean="0">
                <a:solidFill>
                  <a:schemeClr val="tx1"/>
                </a:solidFill>
                <a:latin typeface="Times New Roman" panose="02020603050405020304" pitchFamily="18" charset="0"/>
                <a:cs typeface="Times New Roman" panose="02020603050405020304" pitchFamily="18" charset="0"/>
              </a:rPr>
              <a:t> 1.7 </a:t>
            </a:r>
            <a:r>
              <a:rPr lang="en-US" sz="3200" dirty="0" err="1" smtClean="0">
                <a:solidFill>
                  <a:schemeClr val="tx1"/>
                </a:solidFill>
                <a:latin typeface="Times New Roman" panose="02020603050405020304" pitchFamily="18" charset="0"/>
                <a:cs typeface="Times New Roman" panose="02020603050405020304" pitchFamily="18" charset="0"/>
              </a:rPr>
              <a:t>và</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cho</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biết</a:t>
            </a:r>
            <a:r>
              <a:rPr lang="en-US" sz="3200" dirty="0" smtClean="0">
                <a:solidFill>
                  <a:schemeClr val="tx1"/>
                </a:solidFill>
                <a:latin typeface="Times New Roman" panose="02020603050405020304" pitchFamily="18" charset="0"/>
                <a:cs typeface="Times New Roman" panose="02020603050405020304" pitchFamily="18" charset="0"/>
              </a:rPr>
              <a:t>: </a:t>
            </a:r>
          </a:p>
          <a:p>
            <a:pPr algn="just"/>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Các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cặp</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màu</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bổ</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túc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có</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trong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mỗi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tranh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là</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gì</a:t>
            </a:r>
            <a:r>
              <a:rPr lang="en-US" sz="3200" dirty="0" smtClean="0">
                <a:solidFill>
                  <a:schemeClr val="tx1"/>
                </a:solidFill>
                <a:latin typeface="Times New Roman" panose="02020603050405020304" pitchFamily="18" charset="0"/>
                <a:cs typeface="Times New Roman" panose="02020603050405020304" pitchFamily="18" charset="0"/>
              </a:rPr>
              <a:t>? </a:t>
            </a:r>
          </a:p>
          <a:p>
            <a:pPr algn="just"/>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Em</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có</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cảm</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nhận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gì</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về</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bức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tranh</a:t>
            </a:r>
            <a:r>
              <a:rPr lang="en-US" sz="3200" dirty="0" smtClean="0">
                <a:solidFill>
                  <a:schemeClr val="tx1"/>
                </a:solidFill>
                <a:latin typeface="Times New Roman" panose="02020603050405020304" pitchFamily="18" charset="0"/>
                <a:cs typeface="Times New Roman" panose="02020603050405020304" pitchFamily="18" charset="0"/>
              </a:rPr>
              <a:t> a </a:t>
            </a:r>
            <a:r>
              <a:rPr lang="en-US" sz="3200" dirty="0" err="1" smtClean="0">
                <a:solidFill>
                  <a:schemeClr val="tx1"/>
                </a:solidFill>
                <a:latin typeface="Times New Roman" panose="02020603050405020304" pitchFamily="18" charset="0"/>
                <a:cs typeface="Times New Roman" panose="02020603050405020304" pitchFamily="18" charset="0"/>
              </a:rPr>
              <a:t>và</a:t>
            </a:r>
            <a:r>
              <a:rPr lang="en-US" sz="3200" dirty="0" smtClean="0">
                <a:solidFill>
                  <a:schemeClr val="tx1"/>
                </a:solidFill>
                <a:latin typeface="Times New Roman" panose="02020603050405020304" pitchFamily="18" charset="0"/>
                <a:cs typeface="Times New Roman" panose="02020603050405020304" pitchFamily="18" charset="0"/>
              </a:rPr>
              <a:t> b? </a:t>
            </a:r>
          </a:p>
          <a:p>
            <a:pPr algn="just"/>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Bức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tranh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nào</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có</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nhiều</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màu</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nóng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Bức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tranh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đó</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tạo</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cho</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em</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cảm</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giác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gì</a:t>
            </a:r>
            <a:r>
              <a:rPr lang="en-US" sz="3200" dirty="0" smtClean="0">
                <a:solidFill>
                  <a:schemeClr val="tx1"/>
                </a:solidFill>
                <a:latin typeface="Times New Roman" panose="02020603050405020304" pitchFamily="18" charset="0"/>
                <a:cs typeface="Times New Roman" panose="02020603050405020304" pitchFamily="18" charset="0"/>
              </a:rPr>
              <a:t>? </a:t>
            </a:r>
          </a:p>
          <a:p>
            <a:pPr algn="just"/>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Bức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tranh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nào</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có</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nhiều</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màu</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lạnh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Bức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tranh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đó</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tạo</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cho</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em</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cảm</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giác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gì</a:t>
            </a:r>
            <a:r>
              <a:rPr lang="en-US" sz="3200" dirty="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98251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0" y="18783"/>
            <a:ext cx="4737305" cy="342864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40964" y="18432"/>
            <a:ext cx="4755038" cy="3379420"/>
          </a:xfrm>
          <a:prstGeom prst="rect">
            <a:avLst/>
          </a:prstGeom>
        </p:spPr>
      </p:pic>
      <p:sp>
        <p:nvSpPr>
          <p:cNvPr id="9" name="TextBox 8"/>
          <p:cNvSpPr txBox="1"/>
          <p:nvPr/>
        </p:nvSpPr>
        <p:spPr>
          <a:xfrm>
            <a:off x="969489" y="2776311"/>
            <a:ext cx="371475"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a</a:t>
            </a:r>
            <a:endParaRPr lang="en-US" sz="36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0767834" y="2801101"/>
            <a:ext cx="526989"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b</a:t>
            </a:r>
            <a:endParaRPr lang="en-US" sz="3600" dirty="0">
              <a:latin typeface="Times New Roman" panose="02020603050405020304" pitchFamily="18" charset="0"/>
              <a:cs typeface="Times New Roman" panose="02020603050405020304" pitchFamily="18" charset="0"/>
            </a:endParaRPr>
          </a:p>
        </p:txBody>
      </p:sp>
      <p:pic>
        <p:nvPicPr>
          <p:cNvPr id="8" name="Content Placeholder 3"/>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6246188" y="3316741"/>
            <a:ext cx="4436930" cy="3464999"/>
          </a:xfrm>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32441" y="3316741"/>
            <a:ext cx="2463646" cy="3464999"/>
          </a:xfrm>
          <a:prstGeom prst="rect">
            <a:avLst/>
          </a:prstGeom>
        </p:spPr>
      </p:pic>
      <p:sp>
        <p:nvSpPr>
          <p:cNvPr id="12" name="TextBox 11"/>
          <p:cNvSpPr txBox="1"/>
          <p:nvPr/>
        </p:nvSpPr>
        <p:spPr>
          <a:xfrm>
            <a:off x="3731079" y="9315858"/>
            <a:ext cx="65647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c</a:t>
            </a:r>
          </a:p>
        </p:txBody>
      </p:sp>
      <p:sp>
        <p:nvSpPr>
          <p:cNvPr id="13" name="TextBox 12"/>
          <p:cNvSpPr txBox="1"/>
          <p:nvPr/>
        </p:nvSpPr>
        <p:spPr>
          <a:xfrm>
            <a:off x="9931854" y="9265103"/>
            <a:ext cx="656470"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d</a:t>
            </a:r>
            <a:endParaRPr lang="en-US" sz="36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726851" y="5930794"/>
            <a:ext cx="40559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c</a:t>
            </a:r>
          </a:p>
        </p:txBody>
      </p:sp>
      <p:sp>
        <p:nvSpPr>
          <p:cNvPr id="15" name="TextBox 14"/>
          <p:cNvSpPr txBox="1"/>
          <p:nvPr/>
        </p:nvSpPr>
        <p:spPr>
          <a:xfrm>
            <a:off x="10565039" y="5930795"/>
            <a:ext cx="405590"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d</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88172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2000" r="-3000" b="1000"/>
          </a:stretch>
        </a:blipFill>
        <a:effectLst/>
      </p:bgPr>
    </p:bg>
    <p:spTree>
      <p:nvGrpSpPr>
        <p:cNvPr id="1" name=""/>
        <p:cNvGrpSpPr/>
        <p:nvPr/>
      </p:nvGrpSpPr>
      <p:grpSpPr>
        <a:xfrm>
          <a:off x="0" y="0"/>
          <a:ext cx="0" cy="0"/>
          <a:chOff x="0" y="0"/>
          <a:chExt cx="0" cy="0"/>
        </a:xfrm>
      </p:grpSpPr>
      <p:sp>
        <p:nvSpPr>
          <p:cNvPr id="4" name="Horizontal Scroll 3"/>
          <p:cNvSpPr/>
          <p:nvPr/>
        </p:nvSpPr>
        <p:spPr>
          <a:xfrm>
            <a:off x="1245054" y="443139"/>
            <a:ext cx="9267825" cy="4603750"/>
          </a:xfrm>
          <a:prstGeom prst="horizontalScroll">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smtClean="0">
                <a:solidFill>
                  <a:schemeClr val="tx1"/>
                </a:solidFill>
                <a:latin typeface="Times New Roman" panose="02020603050405020304" pitchFamily="18" charset="0"/>
                <a:cs typeface="Times New Roman" panose="02020603050405020304" pitchFamily="18" charset="0"/>
              </a:rPr>
              <a:t>GHI NHỚ:</a:t>
            </a:r>
          </a:p>
          <a:p>
            <a:pPr algn="just"/>
            <a:r>
              <a:rPr lang="vi-VN" sz="3600" dirty="0" smtClean="0">
                <a:solidFill>
                  <a:schemeClr val="tx1"/>
                </a:solidFill>
                <a:latin typeface="+mj-lt"/>
              </a:rPr>
              <a:t>Sự hài hoà về màu sắc được tạo nên bởi sự kết hợp giữa màu nóng và màu lạnh, màu đậm và màu nhạt trong một tổng thể.</a:t>
            </a:r>
            <a:endParaRPr lang="en-US" sz="3600" dirty="0">
              <a:solidFill>
                <a:schemeClr val="tx1"/>
              </a:solidFill>
              <a:latin typeface="+mj-lt"/>
            </a:endParaRPr>
          </a:p>
        </p:txBody>
      </p:sp>
    </p:spTree>
    <p:extLst>
      <p:ext uri="{BB962C8B-B14F-4D97-AF65-F5344CB8AC3E}">
        <p14:creationId xmlns:p14="http://schemas.microsoft.com/office/powerpoint/2010/main" xmlns="" val="2832312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30086" y="0"/>
            <a:ext cx="9952500" cy="1382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atin typeface="Times New Roman" panose="02020603050405020304" pitchFamily="18" charset="0"/>
                <a:cs typeface="Times New Roman" panose="02020603050405020304" pitchFamily="18" charset="0"/>
              </a:rPr>
              <a:t>ĐỒ DÙNG HỌC TẬP</a:t>
            </a:r>
            <a:endParaRPr lang="en-US"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00470" y="1066129"/>
            <a:ext cx="9230816" cy="57474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425169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1"/>
            <a:ext cx="12192001" cy="6858001"/>
          </a:xfrm>
        </p:spPr>
      </p:pic>
      <p:pic>
        <p:nvPicPr>
          <p:cNvPr id="11"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83466" y="616451"/>
            <a:ext cx="4540495" cy="30745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86345" y="635165"/>
            <a:ext cx="4392541" cy="3037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00790" y="3771164"/>
            <a:ext cx="4190420" cy="3004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2455055" y="5486400"/>
            <a:ext cx="992579" cy="369332"/>
          </a:xfrm>
          <a:prstGeom prst="rect">
            <a:avLst/>
          </a:prstGeom>
          <a:solidFill>
            <a:srgbClr val="FFFF99"/>
          </a:solidFill>
        </p:spPr>
        <p:txBody>
          <a:bodyPr wrap="none" rtlCol="0">
            <a:spAutoFit/>
          </a:bodyPr>
          <a:lstStyle/>
          <a:p>
            <a:r>
              <a:rPr lang="en-US" dirty="0" err="1" smtClean="0">
                <a:solidFill>
                  <a:srgbClr val="C00000"/>
                </a:solidFill>
                <a:latin typeface="Times New Roman" pitchFamily="18" charset="0"/>
                <a:cs typeface="Times New Roman" pitchFamily="18" charset="0"/>
              </a:rPr>
              <a:t>Hình</a:t>
            </a:r>
            <a:r>
              <a:rPr lang="en-US" dirty="0" smtClean="0">
                <a:solidFill>
                  <a:srgbClr val="C00000"/>
                </a:solidFill>
                <a:latin typeface="Times New Roman" pitchFamily="18" charset="0"/>
                <a:cs typeface="Times New Roman" pitchFamily="18" charset="0"/>
              </a:rPr>
              <a:t> 1.8</a:t>
            </a:r>
            <a:endParaRPr lang="en-US" dirty="0">
              <a:solidFill>
                <a:srgbClr val="C00000"/>
              </a:solidFill>
              <a:latin typeface="Times New Roman" pitchFamily="18" charset="0"/>
              <a:cs typeface="Times New Roman" pitchFamily="18" charset="0"/>
            </a:endParaRPr>
          </a:p>
        </p:txBody>
      </p:sp>
      <p:sp>
        <p:nvSpPr>
          <p:cNvPr id="15" name="TextBox 14"/>
          <p:cNvSpPr txBox="1"/>
          <p:nvPr/>
        </p:nvSpPr>
        <p:spPr>
          <a:xfrm>
            <a:off x="3054652" y="3730462"/>
            <a:ext cx="338554" cy="461665"/>
          </a:xfrm>
          <a:prstGeom prst="rect">
            <a:avLst/>
          </a:prstGeom>
          <a:noFill/>
          <a:ln>
            <a:noFill/>
          </a:ln>
        </p:spPr>
        <p:txBody>
          <a:bodyPr wrap="none" rtlCol="0">
            <a:spAutoFit/>
          </a:bodyPr>
          <a:lstStyle/>
          <a:p>
            <a:r>
              <a:rPr lang="en-US" sz="2400" b="1" dirty="0" smtClean="0">
                <a:solidFill>
                  <a:schemeClr val="tx2">
                    <a:lumMod val="50000"/>
                  </a:schemeClr>
                </a:solidFill>
                <a:latin typeface="Times New Roman" panose="02020603050405020304" pitchFamily="18" charset="0"/>
                <a:cs typeface="Times New Roman" panose="02020603050405020304" pitchFamily="18" charset="0"/>
              </a:rPr>
              <a:t>a</a:t>
            </a:r>
            <a:endParaRPr lang="en-US" sz="24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8954709" y="3730462"/>
            <a:ext cx="356188" cy="461665"/>
          </a:xfrm>
          <a:prstGeom prst="rect">
            <a:avLst/>
          </a:prstGeom>
          <a:noFill/>
          <a:ln>
            <a:noFill/>
          </a:ln>
        </p:spPr>
        <p:txBody>
          <a:bodyPr wrap="none" rtlCol="0">
            <a:spAutoFit/>
          </a:bodyPr>
          <a:lstStyle/>
          <a:p>
            <a:r>
              <a:rPr lang="en-US" sz="2400" b="1" dirty="0">
                <a:solidFill>
                  <a:schemeClr val="tx2">
                    <a:lumMod val="50000"/>
                  </a:schemeClr>
                </a:solidFill>
                <a:latin typeface="Times New Roman" panose="02020603050405020304" pitchFamily="18" charset="0"/>
                <a:cs typeface="Times New Roman" panose="02020603050405020304" pitchFamily="18" charset="0"/>
              </a:rPr>
              <a:t>b</a:t>
            </a:r>
          </a:p>
        </p:txBody>
      </p:sp>
      <p:sp>
        <p:nvSpPr>
          <p:cNvPr id="17" name="TextBox 16"/>
          <p:cNvSpPr txBox="1"/>
          <p:nvPr/>
        </p:nvSpPr>
        <p:spPr>
          <a:xfrm>
            <a:off x="8349343" y="5440233"/>
            <a:ext cx="395023" cy="461665"/>
          </a:xfrm>
          <a:prstGeom prst="rect">
            <a:avLst/>
          </a:prstGeom>
          <a:noFill/>
          <a:ln>
            <a:noFill/>
          </a:ln>
        </p:spPr>
        <p:txBody>
          <a:bodyPr wrap="square" rtlCol="0">
            <a:spAutoFit/>
          </a:bodyPr>
          <a:lstStyle/>
          <a:p>
            <a:r>
              <a:rPr lang="en-US" sz="2400" b="1" dirty="0">
                <a:solidFill>
                  <a:schemeClr val="tx2">
                    <a:lumMod val="50000"/>
                  </a:schemeClr>
                </a:solidFill>
                <a:latin typeface="Times New Roman" panose="02020603050405020304" pitchFamily="18" charset="0"/>
                <a:cs typeface="Times New Roman" panose="02020603050405020304" pitchFamily="18" charset="0"/>
              </a:rPr>
              <a:t>c</a:t>
            </a:r>
          </a:p>
        </p:txBody>
      </p:sp>
      <p:sp>
        <p:nvSpPr>
          <p:cNvPr id="19" name="TextBox 18"/>
          <p:cNvSpPr txBox="1"/>
          <p:nvPr/>
        </p:nvSpPr>
        <p:spPr>
          <a:xfrm>
            <a:off x="865578" y="22226"/>
            <a:ext cx="4854214" cy="646331"/>
          </a:xfrm>
          <a:prstGeom prst="rect">
            <a:avLst/>
          </a:prstGeom>
          <a:noFill/>
        </p:spPr>
        <p:txBody>
          <a:bodyPr wrap="none" rtlCol="0">
            <a:spAutoFit/>
          </a:bodyPr>
          <a:lstStyle/>
          <a:p>
            <a:r>
              <a:rPr lang="en-US" sz="3600" b="1" dirty="0" smtClean="0">
                <a:solidFill>
                  <a:schemeClr val="tx2">
                    <a:lumMod val="50000"/>
                  </a:schemeClr>
                </a:solidFill>
                <a:latin typeface="Times New Roman" panose="02020603050405020304" pitchFamily="18" charset="0"/>
                <a:cs typeface="Times New Roman" panose="02020603050405020304" pitchFamily="18" charset="0"/>
              </a:rPr>
              <a:t>2. </a:t>
            </a:r>
            <a:r>
              <a:rPr lang="en-US" sz="3600" b="1" dirty="0" err="1" smtClean="0">
                <a:solidFill>
                  <a:schemeClr val="tx2">
                    <a:lumMod val="50000"/>
                  </a:schemeClr>
                </a:solidFill>
                <a:latin typeface="Times New Roman" panose="02020603050405020304" pitchFamily="18" charset="0"/>
                <a:cs typeface="Times New Roman" panose="02020603050405020304" pitchFamily="18" charset="0"/>
              </a:rPr>
              <a:t>Hướng</a:t>
            </a:r>
            <a:r>
              <a:rPr lang="en-US" sz="3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tx2">
                    <a:lumMod val="50000"/>
                  </a:schemeClr>
                </a:solidFill>
                <a:latin typeface="Times New Roman" panose="02020603050405020304" pitchFamily="18" charset="0"/>
                <a:cs typeface="Times New Roman" panose="02020603050405020304" pitchFamily="18" charset="0"/>
              </a:rPr>
              <a:t>dẫn</a:t>
            </a:r>
            <a:r>
              <a:rPr lang="en-US" sz="3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tx2">
                    <a:lumMod val="50000"/>
                  </a:schemeClr>
                </a:solidFill>
                <a:latin typeface="Times New Roman" panose="02020603050405020304" pitchFamily="18" charset="0"/>
                <a:cs typeface="Times New Roman" panose="02020603050405020304" pitchFamily="18" charset="0"/>
              </a:rPr>
              <a:t>thực</a:t>
            </a:r>
            <a:r>
              <a:rPr lang="en-US" sz="3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tx2">
                    <a:lumMod val="50000"/>
                  </a:schemeClr>
                </a:solidFill>
                <a:latin typeface="Times New Roman" panose="02020603050405020304" pitchFamily="18" charset="0"/>
                <a:cs typeface="Times New Roman" panose="02020603050405020304" pitchFamily="18" charset="0"/>
              </a:rPr>
              <a:t>hiện</a:t>
            </a:r>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37736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40628" y="110345"/>
            <a:ext cx="3274902" cy="5333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rPr>
              <a:t>BÀI VẼ THAM KHẢO</a:t>
            </a:r>
            <a:endParaRPr lang="en-US" sz="2800" b="1" dirty="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endParaRPr>
          </a:p>
        </p:txBody>
      </p:sp>
      <p:pic>
        <p:nvPicPr>
          <p:cNvPr id="5" name="Picture 2" descr="C:\Users\Administrator\Downloads\20160910_15292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78680" y="3719141"/>
            <a:ext cx="4627695" cy="29536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1486519" y="325524"/>
            <a:ext cx="3075987" cy="34916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89866" y="533362"/>
            <a:ext cx="2268060" cy="30759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279489" y="533362"/>
            <a:ext cx="3332420" cy="3075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081500" y="3765687"/>
            <a:ext cx="4511976" cy="29070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10680928" y="6349966"/>
            <a:ext cx="1293570" cy="369332"/>
          </a:xfrm>
          <a:prstGeom prst="rect">
            <a:avLst/>
          </a:prstGeom>
          <a:solidFill>
            <a:srgbClr val="FFFF99"/>
          </a:solidFill>
        </p:spPr>
        <p:txBody>
          <a:bodyPr wrap="square" rtlCol="0">
            <a:spAutoFit/>
          </a:bodyPr>
          <a:lstStyle/>
          <a:p>
            <a:pPr algn="ctr"/>
            <a:r>
              <a:rPr lang="en-US" dirty="0" err="1" smtClean="0">
                <a:solidFill>
                  <a:srgbClr val="C00000"/>
                </a:solidFill>
                <a:latin typeface="Times New Roman" pitchFamily="18" charset="0"/>
                <a:cs typeface="Times New Roman" pitchFamily="18" charset="0"/>
              </a:rPr>
              <a:t>Hình</a:t>
            </a:r>
            <a:r>
              <a:rPr lang="en-US" dirty="0" smtClean="0">
                <a:solidFill>
                  <a:srgbClr val="C00000"/>
                </a:solidFill>
                <a:latin typeface="Times New Roman" pitchFamily="18" charset="0"/>
                <a:cs typeface="Times New Roman" pitchFamily="18" charset="0"/>
              </a:rPr>
              <a:t> 1.9</a:t>
            </a:r>
            <a:endParaRPr lang="en-US"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639225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p:spPr>
      </p:pic>
      <p:sp>
        <p:nvSpPr>
          <p:cNvPr id="5" name="Content Placeholder 2"/>
          <p:cNvSpPr txBox="1">
            <a:spLocks/>
          </p:cNvSpPr>
          <p:nvPr/>
        </p:nvSpPr>
        <p:spPr>
          <a:xfrm>
            <a:off x="1404256" y="1412776"/>
            <a:ext cx="9035143"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Em</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hãy</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sử</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dụng</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các</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màu</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để</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vẽ</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1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bức</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tranh</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biểu</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cảm</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bằng</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đường</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nét</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hình</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mảng</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màu</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sắc</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và</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đặt</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tên</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cho</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bức</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tranh</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có</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thể</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cắt</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xé</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dán</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bằng</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giấy</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75000"/>
                  </a:schemeClr>
                </a:solidFill>
                <a:latin typeface="Times New Roman" panose="02020603050405020304" pitchFamily="18" charset="0"/>
                <a:cs typeface="Times New Roman" panose="02020603050405020304" pitchFamily="18" charset="0"/>
              </a:rPr>
              <a:t>màu</a:t>
            </a:r>
            <a:r>
              <a:rPr lang="en-US" sz="3200" dirty="0" smtClean="0">
                <a:solidFill>
                  <a:schemeClr val="tx2">
                    <a:lumMod val="75000"/>
                  </a:schemeClr>
                </a:solidFill>
                <a:latin typeface="Times New Roman" panose="02020603050405020304" pitchFamily="18" charset="0"/>
                <a:cs typeface="Times New Roman" panose="02020603050405020304" pitchFamily="18" charset="0"/>
              </a:rPr>
              <a:t>)</a:t>
            </a:r>
            <a:endParaRPr lang="en-US" sz="32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914400" y="642257"/>
            <a:ext cx="2800447" cy="646331"/>
          </a:xfrm>
          <a:prstGeom prst="rect">
            <a:avLst/>
          </a:prstGeom>
          <a:noFill/>
        </p:spPr>
        <p:txBody>
          <a:bodyPr wrap="none" rtlCol="0">
            <a:spAutoFit/>
          </a:bodyPr>
          <a:lstStyle/>
          <a:p>
            <a:r>
              <a:rPr lang="en-US" sz="3600" b="1" dirty="0" smtClean="0">
                <a:solidFill>
                  <a:schemeClr val="tx2">
                    <a:lumMod val="50000"/>
                  </a:schemeClr>
                </a:solidFill>
                <a:latin typeface="Times New Roman" panose="02020603050405020304" pitchFamily="18" charset="0"/>
                <a:cs typeface="Times New Roman" panose="02020603050405020304" pitchFamily="18" charset="0"/>
              </a:rPr>
              <a:t>3. </a:t>
            </a:r>
            <a:r>
              <a:rPr lang="en-US" sz="3600" b="1" dirty="0" err="1" smtClean="0">
                <a:solidFill>
                  <a:schemeClr val="tx2">
                    <a:lumMod val="50000"/>
                  </a:schemeClr>
                </a:solidFill>
                <a:latin typeface="Times New Roman" panose="02020603050405020304" pitchFamily="18" charset="0"/>
                <a:cs typeface="Times New Roman" panose="02020603050405020304" pitchFamily="18" charset="0"/>
              </a:rPr>
              <a:t>Thực</a:t>
            </a:r>
            <a:r>
              <a:rPr lang="en-US" sz="3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tx2">
                    <a:lumMod val="50000"/>
                  </a:schemeClr>
                </a:solidFill>
                <a:latin typeface="Times New Roman" panose="02020603050405020304" pitchFamily="18" charset="0"/>
                <a:cs typeface="Times New Roman" panose="02020603050405020304" pitchFamily="18" charset="0"/>
              </a:rPr>
              <a:t>hành</a:t>
            </a:r>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3972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2" descr="002108bg3md5rt"/>
          <p:cNvPicPr>
            <a:picLocks noChangeAspect="1" noChangeArrowheads="1" noCrop="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grpSp>
        <p:nvGrpSpPr>
          <p:cNvPr id="6" name="Group 3"/>
          <p:cNvGrpSpPr>
            <a:grpSpLocks/>
          </p:cNvGrpSpPr>
          <p:nvPr/>
        </p:nvGrpSpPr>
        <p:grpSpPr bwMode="auto">
          <a:xfrm>
            <a:off x="4419600" y="797455"/>
            <a:ext cx="7213600" cy="3084513"/>
            <a:chOff x="204" y="0"/>
            <a:chExt cx="2457" cy="2087"/>
          </a:xfrm>
        </p:grpSpPr>
        <p:grpSp>
          <p:nvGrpSpPr>
            <p:cNvPr id="7" name="Group 4"/>
            <p:cNvGrpSpPr>
              <a:grpSpLocks/>
            </p:cNvGrpSpPr>
            <p:nvPr/>
          </p:nvGrpSpPr>
          <p:grpSpPr bwMode="auto">
            <a:xfrm>
              <a:off x="247" y="0"/>
              <a:ext cx="2414" cy="2073"/>
              <a:chOff x="1644" y="2382"/>
              <a:chExt cx="2346" cy="1774"/>
            </a:xfrm>
          </p:grpSpPr>
          <p:pic>
            <p:nvPicPr>
              <p:cNvPr id="9" name="Picture 5" descr="BIRTHD~3"/>
              <p:cNvPicPr>
                <a:picLocks noChangeAspect="1" noChangeArrowheads="1" noCrop="1"/>
              </p:cNvPicPr>
              <p:nvPr/>
            </p:nvPicPr>
            <p:blipFill>
              <a:blip r:embed="rId3" cstate="print"/>
              <a:srcRect/>
              <a:stretch>
                <a:fillRect/>
              </a:stretch>
            </p:blipFill>
            <p:spPr bwMode="auto">
              <a:xfrm>
                <a:off x="1647" y="2476"/>
                <a:ext cx="2322" cy="1680"/>
              </a:xfrm>
              <a:prstGeom prst="rect">
                <a:avLst/>
              </a:prstGeom>
              <a:noFill/>
              <a:ln w="9525">
                <a:noFill/>
                <a:miter lim="800000"/>
                <a:headEnd/>
                <a:tailEnd/>
              </a:ln>
            </p:spPr>
          </p:pic>
          <p:grpSp>
            <p:nvGrpSpPr>
              <p:cNvPr id="10" name="Group 6"/>
              <p:cNvGrpSpPr>
                <a:grpSpLocks/>
              </p:cNvGrpSpPr>
              <p:nvPr/>
            </p:nvGrpSpPr>
            <p:grpSpPr bwMode="auto">
              <a:xfrm>
                <a:off x="1644" y="2382"/>
                <a:ext cx="2346" cy="504"/>
                <a:chOff x="1644" y="2406"/>
                <a:chExt cx="2346" cy="504"/>
              </a:xfrm>
            </p:grpSpPr>
            <p:sp>
              <p:nvSpPr>
                <p:cNvPr id="11" name="AutoShape 7"/>
                <p:cNvSpPr>
                  <a:spLocks noChangeArrowheads="1"/>
                </p:cNvSpPr>
                <p:nvPr/>
              </p:nvSpPr>
              <p:spPr bwMode="auto">
                <a:xfrm>
                  <a:off x="1668" y="2475"/>
                  <a:ext cx="2322" cy="435"/>
                </a:xfrm>
                <a:prstGeom prst="flowChartTerminator">
                  <a:avLst/>
                </a:prstGeom>
                <a:solidFill>
                  <a:srgbClr val="FFFF99"/>
                </a:solidFill>
                <a:ln w="9525" algn="ctr">
                  <a:noFill/>
                  <a:miter lim="800000"/>
                  <a:headEnd/>
                  <a:tailEnd/>
                </a:ln>
              </p:spPr>
              <p:txBody>
                <a:bodyPr wrap="none" anchor="ctr"/>
                <a:lstStyle/>
                <a:p>
                  <a:pPr algn="ctr" eaLnBrk="1" hangingPunct="1"/>
                  <a:r>
                    <a:rPr lang="en-US" sz="3200" b="1" i="1" dirty="0" err="1">
                      <a:solidFill>
                        <a:srgbClr val="FF0000"/>
                      </a:solidFill>
                      <a:latin typeface="Times New Roman" pitchFamily="18" charset="0"/>
                      <a:cs typeface="Times New Roman" pitchFamily="18" charset="0"/>
                    </a:rPr>
                    <a:t>Tiết</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học</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kết</a:t>
                  </a:r>
                  <a:r>
                    <a:rPr lang="en-US" sz="3200" b="1" i="1" dirty="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thúc</a:t>
                  </a:r>
                  <a:endParaRPr lang="en-US" sz="3200" b="1" i="1" dirty="0">
                    <a:solidFill>
                      <a:srgbClr val="FF0000"/>
                    </a:solidFill>
                    <a:latin typeface="Times New Roman" pitchFamily="18" charset="0"/>
                    <a:cs typeface="Times New Roman" pitchFamily="18" charset="0"/>
                  </a:endParaRPr>
                </a:p>
              </p:txBody>
            </p:sp>
            <p:sp>
              <p:nvSpPr>
                <p:cNvPr id="12" name="Freeform 8"/>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0"/>
                    <a:gd name="T52" fmla="*/ 0 h 492"/>
                    <a:gd name="T53" fmla="*/ 2340 w 2340"/>
                    <a:gd name="T54" fmla="*/ 492 h 4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a:solidFill>
                    <a:schemeClr val="bg2"/>
                  </a:solidFill>
                  <a:round/>
                  <a:headEnd/>
                  <a:tailEnd/>
                </a:ln>
              </p:spPr>
              <p:txBody>
                <a:bodyPr/>
                <a:lstStyle/>
                <a:p>
                  <a:endParaRPr lang="en-US"/>
                </a:p>
              </p:txBody>
            </p:sp>
          </p:grpSp>
        </p:grpSp>
        <p:sp>
          <p:nvSpPr>
            <p:cNvPr id="8" name="Rectangle 9"/>
            <p:cNvSpPr>
              <a:spLocks noChangeArrowheads="1"/>
            </p:cNvSpPr>
            <p:nvPr/>
          </p:nvSpPr>
          <p:spPr bwMode="auto">
            <a:xfrm>
              <a:off x="204" y="1762"/>
              <a:ext cx="2449" cy="325"/>
            </a:xfrm>
            <a:prstGeom prst="rect">
              <a:avLst/>
            </a:prstGeom>
            <a:solidFill>
              <a:srgbClr val="00FF00"/>
            </a:solidFill>
            <a:ln w="9525" algn="ctr">
              <a:noFill/>
              <a:miter lim="800000"/>
              <a:headEnd/>
              <a:tailEnd/>
            </a:ln>
          </p:spPr>
          <p:txBody>
            <a:bodyPr wrap="none" anchor="ctr"/>
            <a:lstStyle/>
            <a:p>
              <a:pPr algn="ctr" eaLnBrk="1" hangingPunct="1"/>
              <a:endParaRPr lang="en-US" sz="2000" b="1">
                <a:solidFill>
                  <a:srgbClr val="FF0000"/>
                </a:solidFill>
                <a:latin typeface=".VnTime" pitchFamily="34" charset="0"/>
              </a:endParaRPr>
            </a:p>
          </p:txBody>
        </p:sp>
      </p:grpSp>
      <p:sp>
        <p:nvSpPr>
          <p:cNvPr id="14" name="Rectangle 13"/>
          <p:cNvSpPr/>
          <p:nvPr/>
        </p:nvSpPr>
        <p:spPr>
          <a:xfrm>
            <a:off x="2825176" y="2410538"/>
            <a:ext cx="8528624" cy="2677656"/>
          </a:xfrm>
          <a:prstGeom prst="rect">
            <a:avLst/>
          </a:prstGeom>
          <a:noFill/>
        </p:spPr>
        <p:txBody>
          <a:bodyPr wrap="square" lIns="91440" tIns="45720" rIns="91440" bIns="45720">
            <a:spAutoFit/>
          </a:bodyPr>
          <a:lstStyle/>
          <a:p>
            <a:pPr algn="ctr"/>
            <a:endParaRPr lang="en-US" sz="4800" dirty="0" smtClean="0">
              <a:ln w="0"/>
              <a:solidFill>
                <a:srgbClr val="C00000"/>
              </a:solidFill>
              <a:effectLst>
                <a:reflection blurRad="6350" stA="53000" endA="300" endPos="35500" dir="5400000" sy="-90000" algn="bl" rotWithShape="0"/>
              </a:effectLst>
              <a:latin typeface="Script MT Bold" panose="03040602040607080904" pitchFamily="66" charset="0"/>
            </a:endParaRPr>
          </a:p>
          <a:p>
            <a:pPr algn="ctr"/>
            <a:r>
              <a:rPr lang="en-US" sz="6000" b="0" cap="none" spc="0" dirty="0" smtClean="0">
                <a:ln w="0"/>
                <a:solidFill>
                  <a:srgbClr val="C00000"/>
                </a:solidFill>
                <a:effectLst>
                  <a:reflection blurRad="6350" stA="53000" endA="300" endPos="35500" dir="5400000" sy="-90000" algn="bl" rotWithShape="0"/>
                </a:effectLst>
                <a:latin typeface="Script MT Bold" panose="03040602040607080904" pitchFamily="66" charset="0"/>
              </a:rPr>
              <a:t> </a:t>
            </a:r>
            <a:r>
              <a:rPr lang="en-US" sz="6000" b="0" cap="none" spc="0" dirty="0" err="1" smtClean="0">
                <a:ln w="0"/>
                <a:solidFill>
                  <a:srgbClr val="C00000"/>
                </a:solidFill>
                <a:effectLst>
                  <a:reflection blurRad="6350" stA="53000" endA="300" endPos="35500" dir="5400000" sy="-90000" algn="bl" rotWithShape="0"/>
                </a:effectLst>
                <a:latin typeface="Script MT Bold" panose="03040602040607080904" pitchFamily="66" charset="0"/>
              </a:rPr>
              <a:t>Chúc</a:t>
            </a:r>
            <a:r>
              <a:rPr lang="en-US" sz="6000" b="0" cap="none" spc="0" dirty="0" smtClean="0">
                <a:ln w="0"/>
                <a:solidFill>
                  <a:srgbClr val="C00000"/>
                </a:solidFill>
                <a:effectLst>
                  <a:reflection blurRad="6350" stA="53000" endA="300" endPos="35500" dir="5400000" sy="-90000" algn="bl" rotWithShape="0"/>
                </a:effectLst>
                <a:latin typeface="Script MT Bold" panose="03040602040607080904" pitchFamily="66" charset="0"/>
              </a:rPr>
              <a:t> </a:t>
            </a:r>
            <a:r>
              <a:rPr lang="en-US" sz="6000" b="0" cap="none" spc="0" dirty="0" err="1" smtClean="0">
                <a:ln w="0"/>
                <a:solidFill>
                  <a:srgbClr val="C00000"/>
                </a:solidFill>
                <a:effectLst>
                  <a:reflection blurRad="6350" stA="53000" endA="300" endPos="35500" dir="5400000" sy="-90000" algn="bl" rotWithShape="0"/>
                </a:effectLst>
                <a:latin typeface="Script MT Bold" panose="03040602040607080904" pitchFamily="66" charset="0"/>
              </a:rPr>
              <a:t>các</a:t>
            </a:r>
            <a:r>
              <a:rPr lang="en-US" sz="6000" b="0" cap="none" spc="0" dirty="0" smtClean="0">
                <a:ln w="0"/>
                <a:solidFill>
                  <a:srgbClr val="C00000"/>
                </a:solidFill>
                <a:effectLst>
                  <a:reflection blurRad="6350" stA="53000" endA="300" endPos="35500" dir="5400000" sy="-90000" algn="bl" rotWithShape="0"/>
                </a:effectLst>
                <a:latin typeface="Script MT Bold" panose="03040602040607080904" pitchFamily="66" charset="0"/>
              </a:rPr>
              <a:t> con </a:t>
            </a:r>
            <a:r>
              <a:rPr lang="en-US" sz="6000" b="0" cap="none" spc="0" dirty="0" err="1" smtClean="0">
                <a:ln w="0"/>
                <a:solidFill>
                  <a:srgbClr val="C00000"/>
                </a:solidFill>
                <a:effectLst>
                  <a:reflection blurRad="6350" stA="53000" endA="300" endPos="35500" dir="5400000" sy="-90000" algn="bl" rotWithShape="0"/>
                </a:effectLst>
                <a:latin typeface="Script MT Bold" panose="03040602040607080904" pitchFamily="66" charset="0"/>
              </a:rPr>
              <a:t>chăm</a:t>
            </a:r>
            <a:r>
              <a:rPr lang="en-US" sz="6000" b="0" cap="none" spc="0" dirty="0" smtClean="0">
                <a:ln w="0"/>
                <a:solidFill>
                  <a:srgbClr val="C00000"/>
                </a:solidFill>
                <a:effectLst>
                  <a:reflection blurRad="6350" stA="53000" endA="300" endPos="35500" dir="5400000" sy="-90000" algn="bl" rotWithShape="0"/>
                </a:effectLst>
                <a:latin typeface="Script MT Bold" panose="03040602040607080904" pitchFamily="66" charset="0"/>
              </a:rPr>
              <a:t> </a:t>
            </a:r>
            <a:r>
              <a:rPr lang="en-US" sz="6000" b="0" cap="none" spc="0" dirty="0" err="1" smtClean="0">
                <a:ln w="0"/>
                <a:solidFill>
                  <a:srgbClr val="C00000"/>
                </a:solidFill>
                <a:effectLst>
                  <a:reflection blurRad="6350" stA="53000" endA="300" endPos="35500" dir="5400000" sy="-90000" algn="bl" rotWithShape="0"/>
                </a:effectLst>
                <a:latin typeface="Script MT Bold" panose="03040602040607080904" pitchFamily="66" charset="0"/>
              </a:rPr>
              <a:t>ngoan</a:t>
            </a:r>
            <a:r>
              <a:rPr lang="en-US" sz="6000" b="0" cap="none" spc="0" dirty="0" smtClean="0">
                <a:ln w="0"/>
                <a:solidFill>
                  <a:srgbClr val="C00000"/>
                </a:solidFill>
                <a:effectLst>
                  <a:reflection blurRad="6350" stA="53000" endA="300" endPos="35500" dir="5400000" sy="-90000" algn="bl" rotWithShape="0"/>
                </a:effectLst>
                <a:latin typeface="Script MT Bold" panose="03040602040607080904" pitchFamily="66" charset="0"/>
              </a:rPr>
              <a:t>, </a:t>
            </a:r>
            <a:r>
              <a:rPr lang="en-US" sz="6000" b="0" cap="none" spc="0" dirty="0" err="1" smtClean="0">
                <a:ln w="0"/>
                <a:solidFill>
                  <a:srgbClr val="C00000"/>
                </a:solidFill>
                <a:effectLst>
                  <a:reflection blurRad="6350" stA="53000" endA="300" endPos="35500" dir="5400000" sy="-90000" algn="bl" rotWithShape="0"/>
                </a:effectLst>
                <a:latin typeface="Script MT Bold" panose="03040602040607080904" pitchFamily="66" charset="0"/>
              </a:rPr>
              <a:t>học</a:t>
            </a:r>
            <a:r>
              <a:rPr lang="en-US" sz="6000" b="0" cap="none" spc="0" dirty="0" smtClean="0">
                <a:ln w="0"/>
                <a:solidFill>
                  <a:srgbClr val="C00000"/>
                </a:solidFill>
                <a:effectLst>
                  <a:reflection blurRad="6350" stA="53000" endA="300" endPos="35500" dir="5400000" sy="-90000" algn="bl" rotWithShape="0"/>
                </a:effectLst>
                <a:latin typeface="Script MT Bold" panose="03040602040607080904" pitchFamily="66" charset="0"/>
              </a:rPr>
              <a:t> </a:t>
            </a:r>
            <a:r>
              <a:rPr lang="en-US" sz="6000" b="0" cap="none" spc="0" dirty="0" err="1" smtClean="0">
                <a:ln w="0"/>
                <a:solidFill>
                  <a:srgbClr val="C00000"/>
                </a:solidFill>
                <a:effectLst>
                  <a:reflection blurRad="6350" stA="53000" endA="300" endPos="35500" dir="5400000" sy="-90000" algn="bl" rotWithShape="0"/>
                </a:effectLst>
                <a:latin typeface="Script MT Bold" panose="03040602040607080904" pitchFamily="66" charset="0"/>
              </a:rPr>
              <a:t>tập</a:t>
            </a:r>
            <a:r>
              <a:rPr lang="en-US" sz="6000" b="0" cap="none" spc="0" dirty="0" smtClean="0">
                <a:ln w="0"/>
                <a:solidFill>
                  <a:srgbClr val="C00000"/>
                </a:solidFill>
                <a:effectLst>
                  <a:reflection blurRad="6350" stA="53000" endA="300" endPos="35500" dir="5400000" sy="-90000" algn="bl" rotWithShape="0"/>
                </a:effectLst>
                <a:latin typeface="Script MT Bold" panose="03040602040607080904" pitchFamily="66" charset="0"/>
              </a:rPr>
              <a:t> </a:t>
            </a:r>
            <a:r>
              <a:rPr lang="en-US" sz="6000" dirty="0" err="1" smtClean="0">
                <a:ln w="0"/>
                <a:solidFill>
                  <a:srgbClr val="C00000"/>
                </a:solidFill>
                <a:effectLst>
                  <a:reflection blurRad="6350" stA="53000" endA="300" endPos="35500" dir="5400000" sy="-90000" algn="bl" rotWithShape="0"/>
                </a:effectLst>
                <a:latin typeface="Script MT Bold" panose="03040602040607080904" pitchFamily="66" charset="0"/>
              </a:rPr>
              <a:t>tốt</a:t>
            </a:r>
            <a:endParaRPr lang="en-US" sz="6000" b="0" cap="none" spc="0" dirty="0">
              <a:ln w="0"/>
              <a:solidFill>
                <a:srgbClr val="C00000"/>
              </a:solidFill>
              <a:effectLst>
                <a:reflection blurRad="6350" stA="53000" endA="300" endPos="35500" dir="5400000" sy="-90000" algn="bl" rotWithShape="0"/>
              </a:effectLst>
              <a:latin typeface="Script MT Bold" panose="03040602040607080904" pitchFamily="66" charset="0"/>
            </a:endParaRPr>
          </a:p>
        </p:txBody>
      </p:sp>
    </p:spTree>
    <p:extLst>
      <p:ext uri="{BB962C8B-B14F-4D97-AF65-F5344CB8AC3E}">
        <p14:creationId xmlns:p14="http://schemas.microsoft.com/office/powerpoint/2010/main" xmlns="" val="63903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7A5171D-293B-4B7F-8AE9-ABCFD7EB2A91}"/>
              </a:ext>
            </a:extLst>
          </p:cNvPr>
          <p:cNvSpPr>
            <a:spLocks noGrp="1"/>
          </p:cNvSpPr>
          <p:nvPr>
            <p:ph idx="1"/>
          </p:nvPr>
        </p:nvSpPr>
        <p:spPr>
          <a:xfrm>
            <a:off x="827460" y="2079614"/>
            <a:ext cx="5655227" cy="650850"/>
          </a:xfrm>
        </p:spPr>
        <p:txBody>
          <a:bodyPr>
            <a:normAutofit/>
          </a:bodyPr>
          <a:lstStyle/>
          <a:p>
            <a:pPr marL="0" indent="0">
              <a:buNone/>
            </a:pPr>
            <a:r>
              <a:rPr lang="en-US" sz="3600" b="1" dirty="0" err="1">
                <a:solidFill>
                  <a:schemeClr val="accent1">
                    <a:lumMod val="50000"/>
                  </a:schemeClr>
                </a:solidFill>
                <a:latin typeface="Times New Roman" panose="02020603050405020304" pitchFamily="18" charset="0"/>
                <a:cs typeface="Times New Roman" panose="02020603050405020304" pitchFamily="18" charset="0"/>
              </a:rPr>
              <a:t>Chủ</a:t>
            </a:r>
            <a:r>
              <a:rPr lang="en-US" sz="3600" b="1" dirty="0">
                <a:solidFill>
                  <a:schemeClr val="accent1">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50000"/>
                  </a:schemeClr>
                </a:solidFill>
                <a:latin typeface="Times New Roman" panose="02020603050405020304" pitchFamily="18" charset="0"/>
                <a:cs typeface="Times New Roman" panose="02020603050405020304" pitchFamily="18" charset="0"/>
              </a:rPr>
              <a:t>đề</a:t>
            </a:r>
            <a:r>
              <a:rPr lang="en-US" sz="3600" b="1" dirty="0">
                <a:solidFill>
                  <a:schemeClr val="accent1">
                    <a:lumMod val="50000"/>
                  </a:schemeClr>
                </a:solidFill>
                <a:latin typeface="Times New Roman" panose="02020603050405020304" pitchFamily="18" charset="0"/>
                <a:cs typeface="Times New Roman" panose="02020603050405020304" pitchFamily="18" charset="0"/>
              </a:rPr>
              <a:t> </a:t>
            </a:r>
            <a:r>
              <a:rPr lang="en-US" sz="3600" b="1" dirty="0" smtClean="0">
                <a:solidFill>
                  <a:schemeClr val="accent1">
                    <a:lumMod val="50000"/>
                  </a:schemeClr>
                </a:solidFill>
                <a:latin typeface="Times New Roman" panose="02020603050405020304" pitchFamily="18" charset="0"/>
                <a:cs typeface="Times New Roman" panose="02020603050405020304" pitchFamily="18" charset="0"/>
              </a:rPr>
              <a:t>1</a:t>
            </a:r>
            <a:endParaRPr lang="en-US" sz="36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18D066BC-11E1-4FB7-8258-2AD9C8DF865A}"/>
              </a:ext>
            </a:extLst>
          </p:cNvPr>
          <p:cNvSpPr/>
          <p:nvPr/>
        </p:nvSpPr>
        <p:spPr>
          <a:xfrm>
            <a:off x="3914378" y="1084239"/>
            <a:ext cx="4026090" cy="805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rgbClr val="C00000"/>
                </a:solidFill>
                <a:latin typeface="Times New Roman" panose="02020603050405020304" pitchFamily="18" charset="0"/>
                <a:cs typeface="Times New Roman" panose="02020603050405020304" pitchFamily="18" charset="0"/>
              </a:rPr>
              <a:t>Mĩ</a:t>
            </a:r>
            <a:r>
              <a:rPr lang="en-US" sz="5400" b="1" dirty="0">
                <a:solidFill>
                  <a:srgbClr val="C00000"/>
                </a:solidFill>
                <a:latin typeface="Times New Roman" panose="02020603050405020304" pitchFamily="18" charset="0"/>
                <a:cs typeface="Times New Roman" panose="02020603050405020304" pitchFamily="18" charset="0"/>
              </a:rPr>
              <a:t> </a:t>
            </a:r>
            <a:r>
              <a:rPr lang="en-US" sz="5400" b="1" dirty="0" err="1">
                <a:solidFill>
                  <a:srgbClr val="C00000"/>
                </a:solidFill>
                <a:latin typeface="Times New Roman" panose="02020603050405020304" pitchFamily="18" charset="0"/>
                <a:cs typeface="Times New Roman" panose="02020603050405020304" pitchFamily="18" charset="0"/>
              </a:rPr>
              <a:t>thuật</a:t>
            </a:r>
            <a:endParaRPr lang="en-US" sz="5400" b="1" dirty="0">
              <a:solidFill>
                <a:srgbClr val="C0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4D2E5CF9-7F8C-4608-BD6E-6B1F2AD7B706}"/>
              </a:ext>
            </a:extLst>
          </p:cNvPr>
          <p:cNvSpPr/>
          <p:nvPr/>
        </p:nvSpPr>
        <p:spPr>
          <a:xfrm>
            <a:off x="1494313" y="2947917"/>
            <a:ext cx="9449062" cy="1754326"/>
          </a:xfrm>
          <a:prstGeom prst="rect">
            <a:avLst/>
          </a:prstGeom>
          <a:noFill/>
        </p:spPr>
        <p:txBody>
          <a:bodyPr wrap="none" lIns="91440" tIns="45720" rIns="91440" bIns="45720">
            <a:spAutoFit/>
          </a:bodyPr>
          <a:lstStyle/>
          <a:p>
            <a:pPr algn="ctr"/>
            <a:r>
              <a:rPr lang="en-US"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NHỮNG MẢNG MÀU THÚ VỊ</a:t>
            </a:r>
            <a:endPar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r>
              <a:rPr lang="en-US" sz="48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Tiết</a:t>
            </a:r>
            <a:r>
              <a:rPr lang="en-US" sz="4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1</a:t>
            </a: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345444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6000" r="-5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75" y="997743"/>
            <a:ext cx="10515600" cy="4862513"/>
          </a:xfrm>
        </p:spPr>
        <p:txBody>
          <a:bodyPr>
            <a:noAutofit/>
          </a:bodyPr>
          <a:lstStyle/>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err="1" smtClean="0">
                <a:latin typeface="Times New Roman" panose="02020603050405020304" pitchFamily="18" charset="0"/>
                <a:cs typeface="Times New Roman" panose="02020603050405020304" pitchFamily="18" charset="0"/>
              </a:rPr>
              <a:t>Mục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tiêu</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bài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học</a:t>
            </a:r>
            <a:r>
              <a:rPr lang="en-US" sz="3600" dirty="0" smtClean="0">
                <a:latin typeface="Times New Roman" panose="02020603050405020304" pitchFamily="18" charset="0"/>
                <a:cs typeface="Times New Roman" panose="02020603050405020304" pitchFamily="18" charset="0"/>
              </a:rPr>
              <a:t>:</a:t>
            </a:r>
          </a:p>
          <a:p>
            <a:r>
              <a:rPr lang="en-US" sz="3200" dirty="0" err="1" smtClean="0">
                <a:latin typeface="Times New Roman" panose="02020603050405020304" pitchFamily="18" charset="0"/>
                <a:cs typeface="Times New Roman" panose="02020603050405020304" pitchFamily="18" charset="0"/>
              </a:rPr>
              <a:t>Nhận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màu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sắc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thiên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nhiên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tranh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vẽ</a:t>
            </a:r>
            <a:r>
              <a:rPr lang="en-US" sz="3200" dirty="0" smtClean="0">
                <a:latin typeface="Times New Roman" panose="02020603050405020304" pitchFamily="18" charset="0"/>
                <a:cs typeface="Times New Roman" panose="02020603050405020304" pitchFamily="18" charset="0"/>
              </a:rPr>
              <a:t>.</a:t>
            </a:r>
          </a:p>
          <a:p>
            <a:r>
              <a:rPr lang="vi-VN" sz="3200" dirty="0" smtClean="0">
                <a:latin typeface="Times New Roman" panose="02020603050405020304" pitchFamily="18" charset="0"/>
                <a:cs typeface="Times New Roman" panose="02020603050405020304" pitchFamily="18" charset="0"/>
              </a:rPr>
              <a:t>Nhận </a:t>
            </a:r>
            <a:r>
              <a:rPr lang="vi-VN" sz="3200" dirty="0">
                <a:latin typeface="Times New Roman" panose="02020603050405020304" pitchFamily="18" charset="0"/>
                <a:cs typeface="Times New Roman" panose="02020603050405020304" pitchFamily="18" charset="0"/>
              </a:rPr>
              <a:t>ra và nêu được các cặp màu bổ túc, các màu nóng, màu lạnh. </a:t>
            </a:r>
            <a:endParaRPr lang="en-US" sz="3200" dirty="0">
              <a:latin typeface="Times New Roman" panose="02020603050405020304" pitchFamily="18" charset="0"/>
              <a:cs typeface="Times New Roman" panose="02020603050405020304" pitchFamily="18" charset="0"/>
            </a:endParaRPr>
          </a:p>
          <a:p>
            <a:r>
              <a:rPr lang="vi-VN" sz="3200" dirty="0" smtClean="0">
                <a:latin typeface="Times New Roman" panose="02020603050405020304" pitchFamily="18" charset="0"/>
                <a:cs typeface="Times New Roman" panose="02020603050405020304" pitchFamily="18" charset="0"/>
              </a:rPr>
              <a:t>Vẽ </a:t>
            </a:r>
            <a:r>
              <a:rPr lang="vi-VN" sz="3200" dirty="0">
                <a:latin typeface="Times New Roman" panose="02020603050405020304" pitchFamily="18" charset="0"/>
                <a:cs typeface="Times New Roman" panose="02020603050405020304" pitchFamily="18" charset="0"/>
              </a:rPr>
              <a:t>được các mảng màu cơ bản, các cặp màu bổ túc, màu nóng, màu lạnh tạo sản phẩm trang trí hoặc bức </a:t>
            </a:r>
            <a:r>
              <a:rPr lang="vi-VN" sz="3600" dirty="0">
                <a:latin typeface="Times New Roman" panose="02020603050405020304" pitchFamily="18" charset="0"/>
                <a:cs typeface="Times New Roman" panose="02020603050405020304" pitchFamily="18" charset="0"/>
              </a:rPr>
              <a:t>tranh biểu cảm. </a:t>
            </a:r>
            <a:r>
              <a:rPr lang="en-US" sz="3600" dirty="0" smtClean="0">
                <a:latin typeface="Times New Roman" panose="02020603050405020304" pitchFamily="18" charset="0"/>
                <a:cs typeface="Times New Roman" panose="02020603050405020304" pitchFamily="18" charset="0"/>
              </a:rPr>
              <a:t> </a:t>
            </a:r>
          </a:p>
        </p:txBody>
      </p:sp>
      <p:sp>
        <p:nvSpPr>
          <p:cNvPr id="6" name="Double Wave 5"/>
          <p:cNvSpPr/>
          <p:nvPr/>
        </p:nvSpPr>
        <p:spPr>
          <a:xfrm>
            <a:off x="1285875" y="209551"/>
            <a:ext cx="9372600" cy="1371600"/>
          </a:xfrm>
          <a:prstGeom prst="doubleWav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err="1">
                <a:solidFill>
                  <a:schemeClr val="tx1"/>
                </a:solidFill>
                <a:latin typeface="Times New Roman" panose="02020603050405020304" pitchFamily="18" charset="0"/>
                <a:cs typeface="Times New Roman" panose="02020603050405020304" pitchFamily="18" charset="0"/>
              </a:rPr>
              <a:t>Chủ</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đề</a:t>
            </a:r>
            <a:r>
              <a:rPr lang="en-US" sz="4800" dirty="0">
                <a:solidFill>
                  <a:schemeClr val="tx1"/>
                </a:solidFill>
                <a:latin typeface="Times New Roman" panose="02020603050405020304" pitchFamily="18" charset="0"/>
                <a:cs typeface="Times New Roman" panose="02020603050405020304" pitchFamily="18" charset="0"/>
              </a:rPr>
              <a:t> 1: </a:t>
            </a:r>
            <a:r>
              <a:rPr lang="en-US" sz="4800" dirty="0" err="1">
                <a:solidFill>
                  <a:schemeClr val="tx1"/>
                </a:solidFill>
                <a:latin typeface="Times New Roman" panose="02020603050405020304" pitchFamily="18" charset="0"/>
                <a:cs typeface="Times New Roman" panose="02020603050405020304" pitchFamily="18" charset="0"/>
              </a:rPr>
              <a:t>Những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mảng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màu</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thú</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vị</a:t>
            </a:r>
            <a:endParaRPr lang="en-US" sz="4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8606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r="-4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85825" y="819943"/>
            <a:ext cx="10515600" cy="4351338"/>
          </a:xfrm>
        </p:spPr>
        <p:txBody>
          <a:bodyPr>
            <a:normAutofit/>
          </a:bodyPr>
          <a:lstStyle/>
          <a:p>
            <a:pPr marL="514350" indent="-514350">
              <a:buAutoNum type="arabicPeriod"/>
            </a:pPr>
            <a:r>
              <a:rPr lang="en-US" sz="3600" b="1" dirty="0" err="1" smtClean="0">
                <a:latin typeface="Times New Roman" panose="02020603050405020304" pitchFamily="18" charset="0"/>
                <a:cs typeface="Times New Roman" panose="02020603050405020304" pitchFamily="18" charset="0"/>
              </a:rPr>
              <a:t>Tìm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hiểu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bài</a:t>
            </a:r>
            <a:endParaRPr lang="en-US" sz="3600" b="1" dirty="0" smtClean="0">
              <a:latin typeface="Times New Roman" panose="02020603050405020304" pitchFamily="18" charset="0"/>
              <a:cs typeface="Times New Roman" panose="02020603050405020304" pitchFamily="18" charset="0"/>
            </a:endParaRPr>
          </a:p>
          <a:p>
            <a:pPr marL="0" indent="0">
              <a:buNone/>
            </a:pPr>
            <a:endParaRPr lang="en-US" sz="3600" dirty="0" smtClean="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smtClean="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p:sp>
        <p:nvSpPr>
          <p:cNvPr id="4" name="Curved Up Ribbon 3"/>
          <p:cNvSpPr/>
          <p:nvPr/>
        </p:nvSpPr>
        <p:spPr>
          <a:xfrm>
            <a:off x="1085850" y="1647826"/>
            <a:ext cx="9915525" cy="1543050"/>
          </a:xfrm>
          <a:prstGeom prst="ellipseRibbon2">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ysClr val="windowText" lastClr="000000"/>
                </a:solidFill>
                <a:latin typeface="Times New Roman" panose="02020603050405020304" pitchFamily="18" charset="0"/>
                <a:cs typeface="Times New Roman" panose="02020603050405020304" pitchFamily="18" charset="0"/>
              </a:rPr>
              <a:t> </a:t>
            </a:r>
            <a:r>
              <a:rPr lang="en-US" sz="3600" dirty="0" err="1" smtClean="0">
                <a:solidFill>
                  <a:sysClr val="windowText" lastClr="000000"/>
                </a:solidFill>
                <a:latin typeface="Times New Roman" panose="02020603050405020304" pitchFamily="18" charset="0"/>
                <a:cs typeface="Times New Roman" panose="02020603050405020304" pitchFamily="18" charset="0"/>
              </a:rPr>
              <a:t>Màu</a:t>
            </a:r>
            <a:r>
              <a:rPr lang="en-US" sz="3600" dirty="0" smtClean="0">
                <a:solidFill>
                  <a:sysClr val="windowText" lastClr="000000"/>
                </a:solidFill>
                <a:latin typeface="Times New Roman" panose="02020603050405020304" pitchFamily="18" charset="0"/>
                <a:cs typeface="Times New Roman" panose="02020603050405020304" pitchFamily="18" charset="0"/>
              </a:rPr>
              <a:t> </a:t>
            </a:r>
            <a:r>
              <a:rPr lang="en-US" sz="3600" dirty="0" err="1" smtClean="0">
                <a:solidFill>
                  <a:sysClr val="windowText" lastClr="000000"/>
                </a:solidFill>
                <a:latin typeface="Times New Roman" panose="02020603050405020304" pitchFamily="18" charset="0"/>
                <a:cs typeface="Times New Roman" panose="02020603050405020304" pitchFamily="18" charset="0"/>
              </a:rPr>
              <a:t>sắc</a:t>
            </a:r>
            <a:r>
              <a:rPr lang="en-US" sz="3600" dirty="0" smtClean="0">
                <a:solidFill>
                  <a:sysClr val="windowText" lastClr="000000"/>
                </a:solidFill>
                <a:latin typeface="Times New Roman" panose="02020603050405020304" pitchFamily="18" charset="0"/>
                <a:cs typeface="Times New Roman" panose="02020603050405020304" pitchFamily="18" charset="0"/>
              </a:rPr>
              <a:t> </a:t>
            </a:r>
            <a:r>
              <a:rPr lang="en-US" sz="3600" dirty="0" err="1" smtClean="0">
                <a:solidFill>
                  <a:sysClr val="windowText" lastClr="000000"/>
                </a:solidFill>
                <a:latin typeface="Times New Roman" panose="02020603050405020304" pitchFamily="18" charset="0"/>
                <a:cs typeface="Times New Roman" panose="02020603050405020304" pitchFamily="18" charset="0"/>
              </a:rPr>
              <a:t>trong</a:t>
            </a:r>
            <a:r>
              <a:rPr lang="en-US" sz="3600" dirty="0" smtClean="0">
                <a:solidFill>
                  <a:sysClr val="windowText" lastClr="000000"/>
                </a:solidFill>
                <a:latin typeface="Times New Roman" panose="02020603050405020304" pitchFamily="18" charset="0"/>
                <a:cs typeface="Times New Roman" panose="02020603050405020304" pitchFamily="18" charset="0"/>
              </a:rPr>
              <a:t> </a:t>
            </a:r>
            <a:r>
              <a:rPr lang="en-US" sz="3600" dirty="0" err="1" smtClean="0">
                <a:solidFill>
                  <a:sysClr val="windowText" lastClr="000000"/>
                </a:solidFill>
                <a:latin typeface="Times New Roman" panose="02020603050405020304" pitchFamily="18" charset="0"/>
                <a:cs typeface="Times New Roman" panose="02020603050405020304" pitchFamily="18" charset="0"/>
              </a:rPr>
              <a:t>tự</a:t>
            </a:r>
            <a:r>
              <a:rPr lang="en-US" sz="3600" dirty="0" smtClean="0">
                <a:solidFill>
                  <a:sysClr val="windowText" lastClr="000000"/>
                </a:solidFill>
                <a:latin typeface="Times New Roman" panose="02020603050405020304" pitchFamily="18" charset="0"/>
                <a:cs typeface="Times New Roman" panose="02020603050405020304" pitchFamily="18" charset="0"/>
              </a:rPr>
              <a:t> </a:t>
            </a:r>
            <a:r>
              <a:rPr lang="en-US" sz="3600" dirty="0" err="1" smtClean="0">
                <a:solidFill>
                  <a:sysClr val="windowText" lastClr="000000"/>
                </a:solidFill>
                <a:latin typeface="Times New Roman" panose="02020603050405020304" pitchFamily="18" charset="0"/>
                <a:cs typeface="Times New Roman" panose="02020603050405020304" pitchFamily="18" charset="0"/>
              </a:rPr>
              <a:t>nhiên</a:t>
            </a:r>
            <a:endParaRPr lang="en-US" sz="3600" dirty="0" smtClean="0">
              <a:solidFill>
                <a:sysClr val="windowText" lastClr="0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043112" y="3366988"/>
            <a:ext cx="8001000" cy="2308324"/>
          </a:xfrm>
          <a:prstGeom prst="rect">
            <a:avLst/>
          </a:prstGeom>
          <a:noFill/>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Q</a:t>
            </a:r>
            <a:r>
              <a:rPr lang="vi-VN" sz="3600" dirty="0" smtClean="0">
                <a:latin typeface="Times New Roman" panose="02020603050405020304" pitchFamily="18" charset="0"/>
                <a:cs typeface="Times New Roman" panose="02020603050405020304" pitchFamily="18" charset="0"/>
              </a:rPr>
              <a:t>uan </a:t>
            </a:r>
            <a:r>
              <a:rPr lang="vi-VN" sz="3600" dirty="0">
                <a:latin typeface="Times New Roman" panose="02020603050405020304" pitchFamily="18" charset="0"/>
                <a:cs typeface="Times New Roman" panose="02020603050405020304" pitchFamily="18" charset="0"/>
              </a:rPr>
              <a:t>sát H1.1 sách </a:t>
            </a:r>
            <a:r>
              <a:rPr lang="vi-VN" sz="3600" dirty="0" smtClean="0">
                <a:latin typeface="Times New Roman" panose="02020603050405020304" pitchFamily="18" charset="0"/>
                <a:cs typeface="Times New Roman" panose="02020603050405020304" pitchFamily="18" charset="0"/>
              </a:rPr>
              <a:t>MT </a:t>
            </a:r>
            <a:r>
              <a:rPr lang="vi-VN" sz="3600" dirty="0">
                <a:latin typeface="Times New Roman" panose="02020603050405020304" pitchFamily="18" charset="0"/>
                <a:cs typeface="Times New Roman" panose="02020603050405020304" pitchFamily="18" charset="0"/>
              </a:rPr>
              <a:t>(Tr 5) </a:t>
            </a:r>
            <a:r>
              <a:rPr lang="vi-VN" sz="3600" dirty="0" smtClean="0">
                <a:latin typeface="Times New Roman" panose="02020603050405020304" pitchFamily="18" charset="0"/>
                <a:cs typeface="Times New Roman" panose="02020603050405020304" pitchFamily="18" charset="0"/>
              </a:rPr>
              <a:t>cùng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tìm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hiểu</a:t>
            </a:r>
            <a:r>
              <a:rPr lang="vi-VN" sz="3600" dirty="0" smtClean="0">
                <a:latin typeface="Times New Roman" panose="02020603050405020304" pitchFamily="18" charset="0"/>
                <a:cs typeface="Times New Roman" panose="02020603050405020304" pitchFamily="18" charset="0"/>
              </a:rPr>
              <a:t> về </a:t>
            </a:r>
            <a:r>
              <a:rPr lang="vi-VN" sz="3600" dirty="0">
                <a:latin typeface="Times New Roman" panose="02020603050405020304" pitchFamily="18" charset="0"/>
                <a:cs typeface="Times New Roman" panose="02020603050405020304" pitchFamily="18" charset="0"/>
              </a:rPr>
              <a:t>màu sắc có trong thiên </a:t>
            </a:r>
            <a:r>
              <a:rPr lang="vi-VN" sz="3600" dirty="0" smtClean="0">
                <a:latin typeface="Times New Roman" panose="02020603050405020304" pitchFamily="18" charset="0"/>
                <a:cs typeface="Times New Roman" panose="02020603050405020304" pitchFamily="18" charset="0"/>
              </a:rPr>
              <a:t>nhiên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trong các sản phẩm mĩ thuật do con người tạo </a:t>
            </a:r>
            <a:r>
              <a:rPr lang="vi-VN" sz="3600" dirty="0" smtClean="0">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181187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8225" y="365125"/>
            <a:ext cx="10515600" cy="1325563"/>
          </a:xfrm>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62428" y="25811"/>
            <a:ext cx="5533923" cy="3546160"/>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1371" y="3597781"/>
            <a:ext cx="5513028" cy="313770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96351" y="3526919"/>
            <a:ext cx="5512092" cy="320856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74520" y="0"/>
            <a:ext cx="5548999" cy="3546160"/>
          </a:xfrm>
          <a:prstGeom prst="rect">
            <a:avLst/>
          </a:prstGeom>
        </p:spPr>
      </p:pic>
      <p:sp>
        <p:nvSpPr>
          <p:cNvPr id="9" name="TextBox 8"/>
          <p:cNvSpPr txBox="1"/>
          <p:nvPr/>
        </p:nvSpPr>
        <p:spPr>
          <a:xfrm>
            <a:off x="247918" y="3018395"/>
            <a:ext cx="314510" cy="400110"/>
          </a:xfrm>
          <a:prstGeom prst="rect">
            <a:avLst/>
          </a:prstGeom>
          <a:noFill/>
          <a:ln>
            <a:noFill/>
          </a:ln>
        </p:spPr>
        <p:txBody>
          <a:bodyPr wrap="square" rtlCol="0">
            <a:spAutoFit/>
          </a:bodyPr>
          <a:lstStyle/>
          <a:p>
            <a:r>
              <a:rPr lang="en-US" sz="2000" b="1" dirty="0" smtClean="0"/>
              <a:t>1</a:t>
            </a:r>
            <a:endParaRPr lang="en-US" sz="2000" b="1" dirty="0"/>
          </a:p>
        </p:txBody>
      </p:sp>
      <p:sp>
        <p:nvSpPr>
          <p:cNvPr id="10" name="Rectangle 9"/>
          <p:cNvSpPr/>
          <p:nvPr/>
        </p:nvSpPr>
        <p:spPr>
          <a:xfrm>
            <a:off x="296170" y="6328911"/>
            <a:ext cx="301686" cy="369332"/>
          </a:xfrm>
          <a:prstGeom prst="rect">
            <a:avLst/>
          </a:prstGeom>
        </p:spPr>
        <p:txBody>
          <a:bodyPr wrap="none">
            <a:spAutoFit/>
          </a:bodyPr>
          <a:lstStyle/>
          <a:p>
            <a:r>
              <a:rPr lang="en-US" b="1" dirty="0" smtClean="0"/>
              <a:t>3</a:t>
            </a:r>
            <a:endParaRPr lang="en-US" b="1" dirty="0"/>
          </a:p>
        </p:txBody>
      </p:sp>
      <p:sp>
        <p:nvSpPr>
          <p:cNvPr id="11" name="Rectangle 10"/>
          <p:cNvSpPr/>
          <p:nvPr/>
        </p:nvSpPr>
        <p:spPr>
          <a:xfrm>
            <a:off x="11553825" y="6347908"/>
            <a:ext cx="389819" cy="369332"/>
          </a:xfrm>
          <a:prstGeom prst="rect">
            <a:avLst/>
          </a:prstGeom>
        </p:spPr>
        <p:txBody>
          <a:bodyPr wrap="square">
            <a:spAutoFit/>
          </a:bodyPr>
          <a:lstStyle/>
          <a:p>
            <a:r>
              <a:rPr lang="en-US" b="1" dirty="0" smtClean="0"/>
              <a:t>4</a:t>
            </a:r>
            <a:endParaRPr lang="en-US" b="1" dirty="0"/>
          </a:p>
        </p:txBody>
      </p:sp>
      <p:sp>
        <p:nvSpPr>
          <p:cNvPr id="12" name="Rectangle 11"/>
          <p:cNvSpPr/>
          <p:nvPr/>
        </p:nvSpPr>
        <p:spPr>
          <a:xfrm>
            <a:off x="11553825" y="3131776"/>
            <a:ext cx="301686" cy="369332"/>
          </a:xfrm>
          <a:prstGeom prst="rect">
            <a:avLst/>
          </a:prstGeom>
        </p:spPr>
        <p:txBody>
          <a:bodyPr wrap="none">
            <a:spAutoFit/>
          </a:bodyPr>
          <a:lstStyle/>
          <a:p>
            <a:r>
              <a:rPr lang="en-US" b="1" dirty="0" smtClean="0"/>
              <a:t>2</a:t>
            </a:r>
            <a:endParaRPr lang="en-US" b="1" dirty="0"/>
          </a:p>
        </p:txBody>
      </p:sp>
    </p:spTree>
    <p:extLst>
      <p:ext uri="{BB962C8B-B14F-4D97-AF65-F5344CB8AC3E}">
        <p14:creationId xmlns:p14="http://schemas.microsoft.com/office/powerpoint/2010/main" xmlns="" val="563885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r="-4000" b="-3000"/>
          </a:stretch>
        </a:blipFill>
        <a:effectLst/>
      </p:bgPr>
    </p:bg>
    <p:spTree>
      <p:nvGrpSpPr>
        <p:cNvPr id="1" name=""/>
        <p:cNvGrpSpPr/>
        <p:nvPr/>
      </p:nvGrpSpPr>
      <p:grpSpPr>
        <a:xfrm>
          <a:off x="0" y="0"/>
          <a:ext cx="0" cy="0"/>
          <a:chOff x="0" y="0"/>
          <a:chExt cx="0" cy="0"/>
        </a:xfrm>
      </p:grpSpPr>
      <p:sp>
        <p:nvSpPr>
          <p:cNvPr id="4" name="Oval Callout 3"/>
          <p:cNvSpPr/>
          <p:nvPr/>
        </p:nvSpPr>
        <p:spPr>
          <a:xfrm>
            <a:off x="1543050" y="1244600"/>
            <a:ext cx="9629775" cy="3832226"/>
          </a:xfrm>
          <a:prstGeom prst="wedgeEllipse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a:ln>
                  <a:solidFill>
                    <a:schemeClr val="tx1"/>
                  </a:solidFill>
                </a:ln>
                <a:solidFill>
                  <a:schemeClr val="tx1"/>
                </a:solidFill>
                <a:latin typeface="Times New Roman" panose="02020603050405020304" pitchFamily="18" charset="0"/>
                <a:cs typeface="Times New Roman" panose="02020603050405020304" pitchFamily="18" charset="0"/>
              </a:rPr>
              <a:t>Màu</a:t>
            </a:r>
            <a:r>
              <a:rPr lang="en-US" sz="3600" dirty="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a:ln>
                  <a:solidFill>
                    <a:schemeClr val="tx1"/>
                  </a:solidFill>
                </a:ln>
                <a:solidFill>
                  <a:schemeClr val="tx1"/>
                </a:solidFill>
                <a:latin typeface="Times New Roman" panose="02020603050405020304" pitchFamily="18" charset="0"/>
                <a:cs typeface="Times New Roman" panose="02020603050405020304" pitchFamily="18" charset="0"/>
              </a:rPr>
              <a:t>sắc</a:t>
            </a:r>
            <a:r>
              <a:rPr lang="en-US" sz="3600" dirty="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smtClean="0">
                <a:ln>
                  <a:solidFill>
                    <a:schemeClr val="tx1"/>
                  </a:solidFill>
                </a:ln>
                <a:solidFill>
                  <a:schemeClr val="tx1"/>
                </a:solidFill>
                <a:latin typeface="Times New Roman" panose="02020603050405020304" pitchFamily="18" charset="0"/>
                <a:cs typeface="Times New Roman" panose="02020603050405020304" pitchFamily="18" charset="0"/>
              </a:rPr>
              <a:t>do </a:t>
            </a:r>
            <a:r>
              <a:rPr lang="en-US" sz="3600" dirty="0" err="1" smtClean="0">
                <a:ln>
                  <a:solidFill>
                    <a:schemeClr val="tx1"/>
                  </a:solidFill>
                </a:ln>
                <a:solidFill>
                  <a:schemeClr val="tx1"/>
                </a:solidFill>
                <a:latin typeface="Times New Roman" panose="02020603050405020304" pitchFamily="18" charset="0"/>
                <a:cs typeface="Times New Roman" panose="02020603050405020304" pitchFamily="18" charset="0"/>
              </a:rPr>
              <a:t>đâu</a:t>
            </a:r>
            <a:r>
              <a:rPr lang="en-US" sz="3600" dirty="0" smtClean="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smtClean="0">
                <a:ln>
                  <a:solidFill>
                    <a:schemeClr val="tx1"/>
                  </a:solidFill>
                </a:ln>
                <a:solidFill>
                  <a:schemeClr val="tx1"/>
                </a:solidFill>
                <a:latin typeface="Times New Roman" panose="02020603050405020304" pitchFamily="18" charset="0"/>
                <a:cs typeface="Times New Roman" panose="02020603050405020304" pitchFamily="18" charset="0"/>
              </a:rPr>
              <a:t>mà</a:t>
            </a:r>
            <a:r>
              <a:rPr lang="en-US" sz="3600" dirty="0" smtClean="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smtClean="0">
                <a:ln>
                  <a:solidFill>
                    <a:schemeClr val="tx1"/>
                  </a:solidFill>
                </a:ln>
                <a:solidFill>
                  <a:schemeClr val="tx1"/>
                </a:solidFill>
                <a:latin typeface="Times New Roman" panose="02020603050405020304" pitchFamily="18" charset="0"/>
                <a:cs typeface="Times New Roman" panose="02020603050405020304" pitchFamily="18" charset="0"/>
              </a:rPr>
              <a:t>có</a:t>
            </a:r>
            <a:r>
              <a:rPr lang="en-US" sz="3600" dirty="0" smtClean="0">
                <a:ln>
                  <a:solidFill>
                    <a:schemeClr val="tx1"/>
                  </a:solidFill>
                </a:ln>
                <a:solidFill>
                  <a:schemeClr val="tx1"/>
                </a:solidFill>
                <a:latin typeface="Times New Roman" panose="02020603050405020304" pitchFamily="18" charset="0"/>
                <a:cs typeface="Times New Roman" panose="02020603050405020304" pitchFamily="18" charset="0"/>
              </a:rPr>
              <a:t>?</a:t>
            </a:r>
          </a:p>
          <a:p>
            <a:r>
              <a:rPr lang="en-US" sz="3600" dirty="0" smtClean="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smtClean="0">
                <a:ln>
                  <a:solidFill>
                    <a:schemeClr val="tx1"/>
                  </a:solidFill>
                </a:ln>
                <a:solidFill>
                  <a:schemeClr val="tx1"/>
                </a:solidFill>
                <a:latin typeface="Times New Roman" panose="02020603050405020304" pitchFamily="18" charset="0"/>
                <a:cs typeface="Times New Roman" panose="02020603050405020304" pitchFamily="18" charset="0"/>
              </a:rPr>
              <a:t>Màu</a:t>
            </a:r>
            <a:r>
              <a:rPr lang="en-US" sz="3600" dirty="0" smtClean="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smtClean="0">
                <a:ln>
                  <a:solidFill>
                    <a:schemeClr val="tx1"/>
                  </a:solidFill>
                </a:ln>
                <a:solidFill>
                  <a:schemeClr val="tx1"/>
                </a:solidFill>
                <a:latin typeface="Times New Roman" panose="02020603050405020304" pitchFamily="18" charset="0"/>
                <a:cs typeface="Times New Roman" panose="02020603050405020304" pitchFamily="18" charset="0"/>
              </a:rPr>
              <a:t>sắc</a:t>
            </a:r>
            <a:r>
              <a:rPr lang="en-US" sz="3600" dirty="0" smtClean="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smtClean="0">
                <a:ln>
                  <a:solidFill>
                    <a:schemeClr val="tx1"/>
                  </a:solidFill>
                </a:ln>
                <a:solidFill>
                  <a:schemeClr val="tx1"/>
                </a:solidFill>
                <a:latin typeface="Times New Roman" panose="02020603050405020304" pitchFamily="18" charset="0"/>
                <a:cs typeface="Times New Roman" panose="02020603050405020304" pitchFamily="18" charset="0"/>
              </a:rPr>
              <a:t>trong</a:t>
            </a:r>
            <a:r>
              <a:rPr lang="en-US" sz="3600" dirty="0" smtClean="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smtClean="0">
                <a:ln>
                  <a:solidFill>
                    <a:schemeClr val="tx1"/>
                  </a:solidFill>
                </a:ln>
                <a:solidFill>
                  <a:schemeClr val="tx1"/>
                </a:solidFill>
                <a:latin typeface="Times New Roman" panose="02020603050405020304" pitchFamily="18" charset="0"/>
                <a:cs typeface="Times New Roman" panose="02020603050405020304" pitchFamily="18" charset="0"/>
              </a:rPr>
              <a:t>tranh</a:t>
            </a:r>
            <a:r>
              <a:rPr lang="en-US" sz="3600" dirty="0" smtClean="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smtClean="0">
                <a:ln>
                  <a:solidFill>
                    <a:schemeClr val="tx1"/>
                  </a:solidFill>
                </a:ln>
                <a:solidFill>
                  <a:schemeClr val="tx1"/>
                </a:solidFill>
                <a:latin typeface="Times New Roman" panose="02020603050405020304" pitchFamily="18" charset="0"/>
                <a:cs typeface="Times New Roman" panose="02020603050405020304" pitchFamily="18" charset="0"/>
              </a:rPr>
              <a:t>và</a:t>
            </a:r>
            <a:r>
              <a:rPr lang="en-US" sz="3600" dirty="0" smtClean="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smtClean="0">
                <a:ln>
                  <a:solidFill>
                    <a:schemeClr val="tx1"/>
                  </a:solidFill>
                </a:ln>
                <a:solidFill>
                  <a:schemeClr val="tx1"/>
                </a:solidFill>
                <a:latin typeface="Times New Roman" panose="02020603050405020304" pitchFamily="18" charset="0"/>
                <a:cs typeface="Times New Roman" panose="02020603050405020304" pitchFamily="18" charset="0"/>
              </a:rPr>
              <a:t>màu</a:t>
            </a:r>
            <a:r>
              <a:rPr lang="en-US" sz="3600" dirty="0" smtClean="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smtClean="0">
                <a:ln>
                  <a:solidFill>
                    <a:schemeClr val="tx1"/>
                  </a:solidFill>
                </a:ln>
                <a:solidFill>
                  <a:schemeClr val="tx1"/>
                </a:solidFill>
                <a:latin typeface="Times New Roman" panose="02020603050405020304" pitchFamily="18" charset="0"/>
                <a:cs typeface="Times New Roman" panose="02020603050405020304" pitchFamily="18" charset="0"/>
              </a:rPr>
              <a:t>sắc</a:t>
            </a:r>
            <a:r>
              <a:rPr lang="en-US" sz="3600" dirty="0" smtClean="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smtClean="0">
                <a:ln>
                  <a:solidFill>
                    <a:schemeClr val="tx1"/>
                  </a:solidFill>
                </a:ln>
                <a:solidFill>
                  <a:schemeClr val="tx1"/>
                </a:solidFill>
                <a:latin typeface="Times New Roman" panose="02020603050405020304" pitchFamily="18" charset="0"/>
                <a:cs typeface="Times New Roman" panose="02020603050405020304" pitchFamily="18" charset="0"/>
              </a:rPr>
              <a:t>thiên</a:t>
            </a:r>
            <a:r>
              <a:rPr lang="en-US" sz="3600" dirty="0" smtClean="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smtClean="0">
                <a:ln>
                  <a:solidFill>
                    <a:schemeClr val="tx1"/>
                  </a:solidFill>
                </a:ln>
                <a:solidFill>
                  <a:schemeClr val="tx1"/>
                </a:solidFill>
                <a:latin typeface="Times New Roman" panose="02020603050405020304" pitchFamily="18" charset="0"/>
                <a:cs typeface="Times New Roman" panose="02020603050405020304" pitchFamily="18" charset="0"/>
              </a:rPr>
              <a:t>nhiên</a:t>
            </a:r>
            <a:r>
              <a:rPr lang="en-US" sz="3600" dirty="0" smtClean="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smtClean="0">
                <a:ln>
                  <a:solidFill>
                    <a:schemeClr val="tx1"/>
                  </a:solidFill>
                </a:ln>
                <a:solidFill>
                  <a:schemeClr val="tx1"/>
                </a:solidFill>
                <a:latin typeface="Times New Roman" panose="02020603050405020304" pitchFamily="18" charset="0"/>
                <a:cs typeface="Times New Roman" panose="02020603050405020304" pitchFamily="18" charset="0"/>
              </a:rPr>
              <a:t>có</a:t>
            </a:r>
            <a:r>
              <a:rPr lang="en-US" sz="3600" dirty="0" smtClean="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smtClean="0">
                <a:ln>
                  <a:solidFill>
                    <a:schemeClr val="tx1"/>
                  </a:solidFill>
                </a:ln>
                <a:solidFill>
                  <a:schemeClr val="tx1"/>
                </a:solidFill>
                <a:latin typeface="Times New Roman" panose="02020603050405020304" pitchFamily="18" charset="0"/>
                <a:cs typeface="Times New Roman" panose="02020603050405020304" pitchFamily="18" charset="0"/>
              </a:rPr>
              <a:t>điểm</a:t>
            </a:r>
            <a:r>
              <a:rPr lang="en-US" sz="3600" dirty="0" smtClean="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smtClean="0">
                <a:ln>
                  <a:solidFill>
                    <a:schemeClr val="tx1"/>
                  </a:solidFill>
                </a:ln>
                <a:solidFill>
                  <a:schemeClr val="tx1"/>
                </a:solidFill>
                <a:latin typeface="Times New Roman" panose="02020603050405020304" pitchFamily="18" charset="0"/>
                <a:cs typeface="Times New Roman" panose="02020603050405020304" pitchFamily="18" charset="0"/>
              </a:rPr>
              <a:t>gì</a:t>
            </a:r>
            <a:r>
              <a:rPr lang="en-US" sz="3600" dirty="0" smtClean="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smtClean="0">
                <a:ln>
                  <a:solidFill>
                    <a:schemeClr val="tx1"/>
                  </a:solidFill>
                </a:ln>
                <a:solidFill>
                  <a:schemeClr val="tx1"/>
                </a:solidFill>
                <a:latin typeface="Times New Roman" panose="02020603050405020304" pitchFamily="18" charset="0"/>
                <a:cs typeface="Times New Roman" panose="02020603050405020304" pitchFamily="18" charset="0"/>
              </a:rPr>
              <a:t>khác</a:t>
            </a:r>
            <a:r>
              <a:rPr lang="en-US" sz="3600" dirty="0" smtClean="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smtClean="0">
                <a:ln>
                  <a:solidFill>
                    <a:schemeClr val="tx1"/>
                  </a:solidFill>
                </a:ln>
                <a:solidFill>
                  <a:schemeClr val="tx1"/>
                </a:solidFill>
                <a:latin typeface="Times New Roman" panose="02020603050405020304" pitchFamily="18" charset="0"/>
                <a:cs typeface="Times New Roman" panose="02020603050405020304" pitchFamily="18" charset="0"/>
              </a:rPr>
              <a:t>nhau</a:t>
            </a:r>
            <a:r>
              <a:rPr lang="en-US" sz="3600" dirty="0" smtClean="0">
                <a:ln>
                  <a:solidFill>
                    <a:schemeClr val="tx1"/>
                  </a:solidFill>
                </a:ln>
                <a:solidFill>
                  <a:schemeClr val="tx1"/>
                </a:solidFill>
                <a:latin typeface="Times New Roman" panose="02020603050405020304" pitchFamily="18" charset="0"/>
                <a:cs typeface="Times New Roman" panose="02020603050405020304" pitchFamily="18" charset="0"/>
              </a:rPr>
              <a:t>?</a:t>
            </a:r>
            <a:endParaRPr lang="en-US" sz="3600" dirty="0">
              <a:ln>
                <a:solidFill>
                  <a:schemeClr val="tx1"/>
                </a:solidFill>
              </a:ln>
              <a:solidFill>
                <a:schemeClr val="tx1"/>
              </a:solidFill>
              <a:latin typeface="Times New Roman" panose="02020603050405020304" pitchFamily="18" charset="0"/>
              <a:cs typeface="Times New Roman" panose="02020603050405020304" pitchFamily="18" charset="0"/>
            </a:endParaRPr>
          </a:p>
          <a:p>
            <a:r>
              <a:rPr lang="en-US" sz="3600" dirty="0" smtClean="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a:ln>
                  <a:solidFill>
                    <a:schemeClr val="tx1"/>
                  </a:solidFill>
                </a:ln>
                <a:solidFill>
                  <a:schemeClr val="tx1"/>
                </a:solidFill>
                <a:latin typeface="Times New Roman" panose="02020603050405020304" pitchFamily="18" charset="0"/>
                <a:cs typeface="Times New Roman" panose="02020603050405020304" pitchFamily="18" charset="0"/>
              </a:rPr>
              <a:t>Màu</a:t>
            </a:r>
            <a:r>
              <a:rPr lang="en-US" sz="3600" dirty="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a:ln>
                  <a:solidFill>
                    <a:schemeClr val="tx1"/>
                  </a:solidFill>
                </a:ln>
                <a:solidFill>
                  <a:schemeClr val="tx1"/>
                </a:solidFill>
                <a:latin typeface="Times New Roman" panose="02020603050405020304" pitchFamily="18" charset="0"/>
                <a:cs typeface="Times New Roman" panose="02020603050405020304" pitchFamily="18" charset="0"/>
              </a:rPr>
              <a:t>sắc</a:t>
            </a:r>
            <a:r>
              <a:rPr lang="en-US" sz="3600" dirty="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a:ln>
                  <a:solidFill>
                    <a:schemeClr val="tx1"/>
                  </a:solidFill>
                </a:ln>
                <a:solidFill>
                  <a:schemeClr val="tx1"/>
                </a:solidFill>
                <a:latin typeface="Times New Roman" panose="02020603050405020304" pitchFamily="18" charset="0"/>
                <a:cs typeface="Times New Roman" panose="02020603050405020304" pitchFamily="18" charset="0"/>
              </a:rPr>
              <a:t>có</a:t>
            </a:r>
            <a:r>
              <a:rPr lang="en-US" sz="3600" dirty="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a:ln>
                  <a:solidFill>
                    <a:schemeClr val="tx1"/>
                  </a:solidFill>
                </a:ln>
                <a:solidFill>
                  <a:schemeClr val="tx1"/>
                </a:solidFill>
                <a:latin typeface="Times New Roman" panose="02020603050405020304" pitchFamily="18" charset="0"/>
                <a:cs typeface="Times New Roman" panose="02020603050405020304" pitchFamily="18" charset="0"/>
              </a:rPr>
              <a:t>vai</a:t>
            </a:r>
            <a:r>
              <a:rPr lang="en-US" sz="3600" dirty="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a:ln>
                  <a:solidFill>
                    <a:schemeClr val="tx1"/>
                  </a:solidFill>
                </a:ln>
                <a:solidFill>
                  <a:schemeClr val="tx1"/>
                </a:solidFill>
                <a:latin typeface="Times New Roman" panose="02020603050405020304" pitchFamily="18" charset="0"/>
                <a:cs typeface="Times New Roman" panose="02020603050405020304" pitchFamily="18" charset="0"/>
              </a:rPr>
              <a:t>trò</a:t>
            </a:r>
            <a:r>
              <a:rPr lang="en-US" sz="3600" dirty="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a:ln>
                  <a:solidFill>
                    <a:schemeClr val="tx1"/>
                  </a:solidFill>
                </a:ln>
                <a:solidFill>
                  <a:schemeClr val="tx1"/>
                </a:solidFill>
                <a:latin typeface="Times New Roman" panose="02020603050405020304" pitchFamily="18" charset="0"/>
                <a:cs typeface="Times New Roman" panose="02020603050405020304" pitchFamily="18" charset="0"/>
              </a:rPr>
              <a:t>gì</a:t>
            </a:r>
            <a:r>
              <a:rPr lang="en-US" sz="3600" dirty="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a:ln>
                  <a:solidFill>
                    <a:schemeClr val="tx1"/>
                  </a:solidFill>
                </a:ln>
                <a:solidFill>
                  <a:schemeClr val="tx1"/>
                </a:solidFill>
                <a:latin typeface="Times New Roman" panose="02020603050405020304" pitchFamily="18" charset="0"/>
                <a:cs typeface="Times New Roman" panose="02020603050405020304" pitchFamily="18" charset="0"/>
              </a:rPr>
              <a:t>trong</a:t>
            </a:r>
            <a:r>
              <a:rPr lang="en-US" sz="3600" dirty="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a:ln>
                  <a:solidFill>
                    <a:schemeClr val="tx1"/>
                  </a:solidFill>
                </a:ln>
                <a:solidFill>
                  <a:schemeClr val="tx1"/>
                </a:solidFill>
                <a:latin typeface="Times New Roman" panose="02020603050405020304" pitchFamily="18" charset="0"/>
                <a:cs typeface="Times New Roman" panose="02020603050405020304" pitchFamily="18" charset="0"/>
              </a:rPr>
              <a:t>cuộc</a:t>
            </a:r>
            <a:r>
              <a:rPr lang="en-US" sz="3600" dirty="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a:ln>
                  <a:solidFill>
                    <a:schemeClr val="tx1"/>
                  </a:solidFill>
                </a:ln>
                <a:solidFill>
                  <a:schemeClr val="tx1"/>
                </a:solidFill>
                <a:latin typeface="Times New Roman" panose="02020603050405020304" pitchFamily="18" charset="0"/>
                <a:cs typeface="Times New Roman" panose="02020603050405020304" pitchFamily="18" charset="0"/>
              </a:rPr>
              <a:t>sống</a:t>
            </a:r>
            <a:r>
              <a:rPr lang="en-US" sz="3600" dirty="0" smtClean="0">
                <a:ln>
                  <a:solidFill>
                    <a:schemeClr val="tx1"/>
                  </a:solidFill>
                </a:ln>
                <a:solidFill>
                  <a:schemeClr val="tx1"/>
                </a:solidFill>
                <a:latin typeface="Times New Roman" panose="02020603050405020304" pitchFamily="18" charset="0"/>
                <a:cs typeface="Times New Roman" panose="02020603050405020304" pitchFamily="18" charset="0"/>
              </a:rPr>
              <a:t>?</a:t>
            </a:r>
            <a:endParaRPr lang="en-US" sz="3600" dirty="0">
              <a:ln>
                <a:solidFill>
                  <a:schemeClr val="tx1"/>
                </a:solidFill>
              </a:ln>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00121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r="-4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sp>
        <p:nvSpPr>
          <p:cNvPr id="4" name="Horizontal Scroll 3"/>
          <p:cNvSpPr/>
          <p:nvPr/>
        </p:nvSpPr>
        <p:spPr>
          <a:xfrm>
            <a:off x="628650" y="114300"/>
            <a:ext cx="10725150" cy="6515100"/>
          </a:xfrm>
          <a:prstGeom prst="horizontalScroll">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smtClean="0">
                <a:ln>
                  <a:solidFill>
                    <a:sysClr val="windowText" lastClr="000000"/>
                  </a:solidFill>
                </a:ln>
                <a:solidFill>
                  <a:schemeClr val="tx1"/>
                </a:solidFill>
                <a:latin typeface="Times New Roman" panose="02020603050405020304" pitchFamily="18" charset="0"/>
                <a:cs typeface="Times New Roman" panose="02020603050405020304" pitchFamily="18" charset="0"/>
              </a:rPr>
              <a:t>GHI NHỚ:</a:t>
            </a:r>
          </a:p>
          <a:p>
            <a:pPr marL="285750" indent="-285750" algn="just">
              <a:buFont typeface="Arial" panose="020B0604020202020204" pitchFamily="34" charset="0"/>
              <a:buChar char="•"/>
            </a:pPr>
            <a:r>
              <a:rPr lang="vi-VN" sz="3600" dirty="0" smtClean="0">
                <a:solidFill>
                  <a:schemeClr val="tx1"/>
                </a:solidFill>
                <a:latin typeface="Times New Roman" panose="02020603050405020304" pitchFamily="18" charset="0"/>
                <a:cs typeface="Times New Roman" panose="02020603050405020304" pitchFamily="18" charset="0"/>
              </a:rPr>
              <a:t>Mắt người nhìn được màu sắc là do có ánh sáng, không có ánh sáng (trong bóng tối) mọi vật không có màu sắc.</a:t>
            </a:r>
            <a:endParaRPr lang="en-US" sz="3600"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vi-VN" sz="3600" dirty="0" smtClean="0">
                <a:solidFill>
                  <a:schemeClr val="tx1"/>
                </a:solidFill>
                <a:latin typeface="Times New Roman" panose="02020603050405020304" pitchFamily="18" charset="0"/>
                <a:cs typeface="Times New Roman" panose="02020603050405020304" pitchFamily="18" charset="0"/>
              </a:rPr>
              <a:t>Màu sắc trong thiên nhiên vô cùng phong phú.</a:t>
            </a:r>
            <a:endParaRPr lang="en-US" sz="3600"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vi-VN" sz="3600" dirty="0" smtClean="0">
                <a:solidFill>
                  <a:schemeClr val="tx1"/>
                </a:solidFill>
                <a:latin typeface="Times New Roman" panose="02020603050405020304" pitchFamily="18" charset="0"/>
                <a:cs typeface="Times New Roman" panose="02020603050405020304" pitchFamily="18" charset="0"/>
              </a:rPr>
              <a:t>Màu sắc ở tranh vẽ, sản phẩm trang trí, công trình kiến trúc,... do con người tạo ra.</a:t>
            </a:r>
            <a:endParaRPr lang="en-US" sz="3600"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vi-VN" sz="3600" dirty="0" smtClean="0">
                <a:solidFill>
                  <a:schemeClr val="tx1"/>
                </a:solidFill>
                <a:latin typeface="Times New Roman" panose="02020603050405020304" pitchFamily="18" charset="0"/>
                <a:cs typeface="Times New Roman" panose="02020603050405020304" pitchFamily="18" charset="0"/>
              </a:rPr>
              <a:t>Màu sắc làm cho mọi vật trong cuộc sống đẹp hơn, đa dạng, phong phú hơn.</a:t>
            </a:r>
            <a:endParaRPr lang="en-US" sz="360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00610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r="-4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9150" y="2216150"/>
            <a:ext cx="10515600" cy="4351338"/>
          </a:xfrm>
        </p:spPr>
        <p:txBody>
          <a:bodyPr>
            <a:normAutofit/>
          </a:bodyPr>
          <a:lstStyle/>
          <a:p>
            <a:pPr marL="0" indent="0">
              <a:buNone/>
            </a:pPr>
            <a:r>
              <a:rPr lang="en-US" sz="3600" dirty="0">
                <a:latin typeface="Times New Roman" panose="02020603050405020304" pitchFamily="18" charset="0"/>
                <a:cs typeface="Times New Roman" panose="02020603050405020304" pitchFamily="18" charset="0"/>
              </a:rPr>
              <a:t>K</a:t>
            </a:r>
            <a:r>
              <a:rPr lang="vi-VN" sz="3600" dirty="0" smtClean="0">
                <a:latin typeface="Times New Roman" panose="02020603050405020304" pitchFamily="18" charset="0"/>
                <a:cs typeface="Times New Roman" panose="02020603050405020304" pitchFamily="18" charset="0"/>
              </a:rPr>
              <a:t>ể </a:t>
            </a:r>
            <a:r>
              <a:rPr lang="vi-VN" sz="3600" dirty="0">
                <a:latin typeface="Times New Roman" panose="02020603050405020304" pitchFamily="18" charset="0"/>
                <a:cs typeface="Times New Roman" panose="02020603050405020304" pitchFamily="18" charset="0"/>
              </a:rPr>
              <a:t>tên những </a:t>
            </a:r>
            <a:r>
              <a:rPr lang="vi-VN" sz="3600" dirty="0">
                <a:solidFill>
                  <a:srgbClr val="FF0000"/>
                </a:solidFill>
                <a:latin typeface="Times New Roman" panose="02020603050405020304" pitchFamily="18" charset="0"/>
                <a:cs typeface="Times New Roman" panose="02020603050405020304" pitchFamily="18" charset="0"/>
              </a:rPr>
              <a:t>màu cơ </a:t>
            </a:r>
            <a:r>
              <a:rPr lang="vi-VN" sz="3600" dirty="0" smtClean="0">
                <a:solidFill>
                  <a:srgbClr val="FF0000"/>
                </a:solidFill>
                <a:latin typeface="Times New Roman" panose="02020603050405020304" pitchFamily="18" charset="0"/>
                <a:cs typeface="Times New Roman" panose="02020603050405020304" pitchFamily="18" charset="0"/>
              </a:rPr>
              <a:t>bản</a:t>
            </a:r>
            <a:endParaRPr lang="en-US" sz="3600"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p:sp>
        <p:nvSpPr>
          <p:cNvPr id="4" name="Curved Up Ribbon 3"/>
          <p:cNvSpPr/>
          <p:nvPr/>
        </p:nvSpPr>
        <p:spPr>
          <a:xfrm>
            <a:off x="561974" y="282575"/>
            <a:ext cx="11306175" cy="1543050"/>
          </a:xfrm>
          <a:prstGeom prst="ellipseRibbon2">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ysClr val="windowText" lastClr="000000"/>
                </a:solidFill>
                <a:latin typeface="Times New Roman" panose="02020603050405020304" pitchFamily="18" charset="0"/>
                <a:cs typeface="Times New Roman" panose="02020603050405020304" pitchFamily="18" charset="0"/>
              </a:rPr>
              <a:t>Sự</a:t>
            </a:r>
            <a:r>
              <a:rPr lang="en-US" sz="3600" dirty="0" smtClean="0">
                <a:solidFill>
                  <a:sysClr val="windowText" lastClr="000000"/>
                </a:solidFill>
                <a:latin typeface="Times New Roman" panose="02020603050405020304" pitchFamily="18" charset="0"/>
                <a:cs typeface="Times New Roman" panose="02020603050405020304" pitchFamily="18" charset="0"/>
              </a:rPr>
              <a:t> </a:t>
            </a:r>
            <a:r>
              <a:rPr lang="en-US" sz="3600" dirty="0" err="1" smtClean="0">
                <a:solidFill>
                  <a:sysClr val="windowText" lastClr="000000"/>
                </a:solidFill>
                <a:latin typeface="Times New Roman" panose="02020603050405020304" pitchFamily="18" charset="0"/>
                <a:cs typeface="Times New Roman" panose="02020603050405020304" pitchFamily="18" charset="0"/>
              </a:rPr>
              <a:t>kết</a:t>
            </a:r>
            <a:r>
              <a:rPr lang="en-US" sz="3600" dirty="0" smtClean="0">
                <a:solidFill>
                  <a:sysClr val="windowText" lastClr="000000"/>
                </a:solidFill>
                <a:latin typeface="Times New Roman" panose="02020603050405020304" pitchFamily="18" charset="0"/>
                <a:cs typeface="Times New Roman" panose="02020603050405020304" pitchFamily="18" charset="0"/>
              </a:rPr>
              <a:t> </a:t>
            </a:r>
            <a:r>
              <a:rPr lang="en-US" sz="3600" dirty="0" err="1" smtClean="0">
                <a:solidFill>
                  <a:sysClr val="windowText" lastClr="000000"/>
                </a:solidFill>
                <a:latin typeface="Times New Roman" panose="02020603050405020304" pitchFamily="18" charset="0"/>
                <a:cs typeface="Times New Roman" panose="02020603050405020304" pitchFamily="18" charset="0"/>
              </a:rPr>
              <a:t>hợp</a:t>
            </a:r>
            <a:r>
              <a:rPr lang="en-US" sz="3600" dirty="0" smtClean="0">
                <a:solidFill>
                  <a:sysClr val="windowText" lastClr="000000"/>
                </a:solidFill>
                <a:latin typeface="Times New Roman" panose="02020603050405020304" pitchFamily="18" charset="0"/>
                <a:cs typeface="Times New Roman" panose="02020603050405020304" pitchFamily="18" charset="0"/>
              </a:rPr>
              <a:t> </a:t>
            </a:r>
            <a:r>
              <a:rPr lang="en-US" sz="3600" dirty="0" err="1" smtClean="0">
                <a:solidFill>
                  <a:sysClr val="windowText" lastClr="000000"/>
                </a:solidFill>
                <a:latin typeface="Times New Roman" panose="02020603050405020304" pitchFamily="18" charset="0"/>
                <a:cs typeface="Times New Roman" panose="02020603050405020304" pitchFamily="18" charset="0"/>
              </a:rPr>
              <a:t>của</a:t>
            </a:r>
            <a:r>
              <a:rPr lang="en-US" sz="3600" dirty="0" smtClean="0">
                <a:solidFill>
                  <a:sysClr val="windowText" lastClr="000000"/>
                </a:solidFill>
                <a:latin typeface="Times New Roman" panose="02020603050405020304" pitchFamily="18" charset="0"/>
                <a:cs typeface="Times New Roman" panose="02020603050405020304" pitchFamily="18" charset="0"/>
              </a:rPr>
              <a:t> </a:t>
            </a:r>
            <a:r>
              <a:rPr lang="en-US" sz="3600" dirty="0" err="1" smtClean="0">
                <a:solidFill>
                  <a:sysClr val="windowText" lastClr="000000"/>
                </a:solidFill>
                <a:latin typeface="Times New Roman" panose="02020603050405020304" pitchFamily="18" charset="0"/>
                <a:cs typeface="Times New Roman" panose="02020603050405020304" pitchFamily="18" charset="0"/>
              </a:rPr>
              <a:t>màu</a:t>
            </a:r>
            <a:r>
              <a:rPr lang="en-US" sz="3600" dirty="0" smtClean="0">
                <a:solidFill>
                  <a:sysClr val="windowText" lastClr="000000"/>
                </a:solidFill>
                <a:latin typeface="Times New Roman" panose="02020603050405020304" pitchFamily="18" charset="0"/>
                <a:cs typeface="Times New Roman" panose="02020603050405020304" pitchFamily="18" charset="0"/>
              </a:rPr>
              <a:t> </a:t>
            </a:r>
            <a:r>
              <a:rPr lang="en-US" sz="3600" dirty="0" err="1" smtClean="0">
                <a:solidFill>
                  <a:sysClr val="windowText" lastClr="000000"/>
                </a:solidFill>
                <a:latin typeface="Times New Roman" panose="02020603050405020304" pitchFamily="18" charset="0"/>
                <a:cs typeface="Times New Roman" panose="02020603050405020304" pitchFamily="18" charset="0"/>
              </a:rPr>
              <a:t>sắc</a:t>
            </a:r>
            <a:endParaRPr lang="en-US" sz="3600" dirty="0" smtClean="0">
              <a:solidFill>
                <a:sysClr val="windowText" lastClr="0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00149" y="3057525"/>
            <a:ext cx="9049181" cy="3119438"/>
          </a:xfrm>
          <a:prstGeom prst="rect">
            <a:avLst/>
          </a:prstGeom>
        </p:spPr>
      </p:pic>
      <p:sp>
        <p:nvSpPr>
          <p:cNvPr id="6" name="Rectangle 5"/>
          <p:cNvSpPr/>
          <p:nvPr/>
        </p:nvSpPr>
        <p:spPr>
          <a:xfrm>
            <a:off x="1762125" y="5181600"/>
            <a:ext cx="1885950" cy="790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010955" y="5107783"/>
            <a:ext cx="1885950" cy="790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14851" y="5193507"/>
            <a:ext cx="1885950" cy="790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0781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 0 L 0 0.25 E" pathEditMode="relative" ptsTypes="">
                                      <p:cBhvr>
                                        <p:cTn id="26" dur="2000" fill="hold"/>
                                        <p:tgtEl>
                                          <p:spTgt spid="6"/>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0 0 L 0 0.25 E" pathEditMode="relative" ptsTypes="">
                                      <p:cBhvr>
                                        <p:cTn id="30" dur="2000" fill="hold"/>
                                        <p:tgtEl>
                                          <p:spTgt spid="8"/>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0.00235 0.02314 L 0.00235 0.27314 " pathEditMode="relative" rAng="0" ptsTypes="AA">
                                      <p:cBhvr>
                                        <p:cTn id="34" dur="2000" fill="hold"/>
                                        <p:tgtEl>
                                          <p:spTgt spid="7"/>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2575</TotalTime>
  <Words>869</Words>
  <Application>Microsoft Office PowerPoint</Application>
  <PresentationFormat>Custom</PresentationFormat>
  <Paragraphs>78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 E7450</dc:creator>
  <cp:lastModifiedBy>Windows User</cp:lastModifiedBy>
  <cp:revision>53</cp:revision>
  <dcterms:created xsi:type="dcterms:W3CDTF">2020-08-08T04:52:30Z</dcterms:created>
  <dcterms:modified xsi:type="dcterms:W3CDTF">2022-11-04T07:14:54Z</dcterms:modified>
</cp:coreProperties>
</file>